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5"/>
  </p:sldMasterIdLst>
  <p:notesMasterIdLst>
    <p:notesMasterId r:id="rId71"/>
  </p:notesMasterIdLst>
  <p:handoutMasterIdLst>
    <p:handoutMasterId r:id="rId72"/>
  </p:handoutMasterIdLst>
  <p:sldIdLst>
    <p:sldId id="256" r:id="rId6"/>
    <p:sldId id="258" r:id="rId7"/>
    <p:sldId id="260" r:id="rId8"/>
    <p:sldId id="302" r:id="rId9"/>
    <p:sldId id="270" r:id="rId10"/>
    <p:sldId id="293" r:id="rId11"/>
    <p:sldId id="271" r:id="rId12"/>
    <p:sldId id="281" r:id="rId13"/>
    <p:sldId id="276" r:id="rId14"/>
    <p:sldId id="277" r:id="rId15"/>
    <p:sldId id="278" r:id="rId16"/>
    <p:sldId id="279" r:id="rId17"/>
    <p:sldId id="280" r:id="rId18"/>
    <p:sldId id="282" r:id="rId19"/>
    <p:sldId id="283" r:id="rId20"/>
    <p:sldId id="284" r:id="rId21"/>
    <p:sldId id="285" r:id="rId22"/>
    <p:sldId id="286" r:id="rId23"/>
    <p:sldId id="296" r:id="rId24"/>
    <p:sldId id="332" r:id="rId25"/>
    <p:sldId id="305" r:id="rId26"/>
    <p:sldId id="261" r:id="rId27"/>
    <p:sldId id="335" r:id="rId28"/>
    <p:sldId id="267" r:id="rId29"/>
    <p:sldId id="262" r:id="rId30"/>
    <p:sldId id="288" r:id="rId31"/>
    <p:sldId id="294" r:id="rId32"/>
    <p:sldId id="287" r:id="rId33"/>
    <p:sldId id="290" r:id="rId34"/>
    <p:sldId id="291" r:id="rId35"/>
    <p:sldId id="292" r:id="rId36"/>
    <p:sldId id="297" r:id="rId37"/>
    <p:sldId id="298" r:id="rId38"/>
    <p:sldId id="306" r:id="rId39"/>
    <p:sldId id="269" r:id="rId40"/>
    <p:sldId id="264" r:id="rId41"/>
    <p:sldId id="265" r:id="rId42"/>
    <p:sldId id="303" r:id="rId43"/>
    <p:sldId id="304" r:id="rId44"/>
    <p:sldId id="333" r:id="rId45"/>
    <p:sldId id="263" r:id="rId46"/>
    <p:sldId id="299" r:id="rId47"/>
    <p:sldId id="268" r:id="rId48"/>
    <p:sldId id="300" r:id="rId49"/>
    <p:sldId id="327" r:id="rId50"/>
    <p:sldId id="328" r:id="rId51"/>
    <p:sldId id="329" r:id="rId52"/>
    <p:sldId id="330" r:id="rId53"/>
    <p:sldId id="308" r:id="rId54"/>
    <p:sldId id="310" r:id="rId55"/>
    <p:sldId id="319" r:id="rId56"/>
    <p:sldId id="315" r:id="rId57"/>
    <p:sldId id="316" r:id="rId58"/>
    <p:sldId id="321" r:id="rId59"/>
    <p:sldId id="317" r:id="rId60"/>
    <p:sldId id="311" r:id="rId61"/>
    <p:sldId id="322" r:id="rId62"/>
    <p:sldId id="318" r:id="rId63"/>
    <p:sldId id="309" r:id="rId64"/>
    <p:sldId id="324" r:id="rId65"/>
    <p:sldId id="323" r:id="rId66"/>
    <p:sldId id="312" r:id="rId67"/>
    <p:sldId id="326" r:id="rId68"/>
    <p:sldId id="325" r:id="rId69"/>
    <p:sldId id="331" r:id="rId7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FlandersArtSans-Bold" panose="020B0604020202020204" charset="0"/>
      <p:bold r:id="rId77"/>
    </p:embeddedFont>
    <p:embeddedFont>
      <p:font typeface="FlandersArtSans-Medium" panose="020B0604020202020204" charset="0"/>
      <p:regular r:id="rId78"/>
    </p:embeddedFont>
    <p:embeddedFont>
      <p:font typeface="FlandersArtSans-Regular" panose="020B0604020202020204" charset="0"/>
      <p:regular r:id="rId79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681FC28-2C78-4909-A268-FED0393EBA73}">
          <p14:sldIdLst>
            <p14:sldId id="256"/>
            <p14:sldId id="258"/>
            <p14:sldId id="260"/>
          </p14:sldIdLst>
        </p14:section>
        <p14:section name="Problem" id="{0F9FED5C-3DE6-4C9B-BCD7-BBF96738D926}">
          <p14:sldIdLst>
            <p14:sldId id="302"/>
            <p14:sldId id="270"/>
            <p14:sldId id="293"/>
            <p14:sldId id="271"/>
            <p14:sldId id="281"/>
            <p14:sldId id="276"/>
            <p14:sldId id="277"/>
            <p14:sldId id="278"/>
            <p14:sldId id="279"/>
            <p14:sldId id="280"/>
            <p14:sldId id="282"/>
            <p14:sldId id="283"/>
            <p14:sldId id="284"/>
            <p14:sldId id="285"/>
            <p14:sldId id="286"/>
            <p14:sldId id="296"/>
            <p14:sldId id="332"/>
          </p14:sldIdLst>
        </p14:section>
        <p14:section name="NgRx???" id="{BC8E018B-10DC-4DF4-9976-8B41E8B9B4A5}">
          <p14:sldIdLst>
            <p14:sldId id="305"/>
            <p14:sldId id="261"/>
            <p14:sldId id="335"/>
            <p14:sldId id="267"/>
            <p14:sldId id="262"/>
            <p14:sldId id="288"/>
            <p14:sldId id="294"/>
            <p14:sldId id="287"/>
            <p14:sldId id="290"/>
            <p14:sldId id="291"/>
            <p14:sldId id="292"/>
            <p14:sldId id="297"/>
            <p14:sldId id="298"/>
          </p14:sldIdLst>
        </p14:section>
        <p14:section name="Building blocks" id="{38C5D5C0-B858-494D-A36C-8D8753CAA0AA}">
          <p14:sldIdLst>
            <p14:sldId id="306"/>
            <p14:sldId id="269"/>
            <p14:sldId id="264"/>
            <p14:sldId id="265"/>
            <p14:sldId id="303"/>
            <p14:sldId id="304"/>
            <p14:sldId id="333"/>
            <p14:sldId id="263"/>
            <p14:sldId id="299"/>
            <p14:sldId id="268"/>
          </p14:sldIdLst>
        </p14:section>
        <p14:section name="NgRx!" id="{DE42D33C-5353-4546-B8B4-B9B58ED24EF0}">
          <p14:sldIdLst>
            <p14:sldId id="300"/>
            <p14:sldId id="327"/>
            <p14:sldId id="328"/>
            <p14:sldId id="329"/>
            <p14:sldId id="330"/>
            <p14:sldId id="308"/>
            <p14:sldId id="310"/>
            <p14:sldId id="319"/>
            <p14:sldId id="315"/>
            <p14:sldId id="316"/>
            <p14:sldId id="321"/>
            <p14:sldId id="317"/>
            <p14:sldId id="311"/>
            <p14:sldId id="322"/>
            <p14:sldId id="318"/>
            <p14:sldId id="309"/>
            <p14:sldId id="324"/>
            <p14:sldId id="323"/>
            <p14:sldId id="312"/>
            <p14:sldId id="326"/>
            <p14:sldId id="325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5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717171"/>
    <a:srgbClr val="646464"/>
    <a:srgbClr val="9B9B9B"/>
    <a:srgbClr val="EEE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326" autoAdjust="0"/>
  </p:normalViewPr>
  <p:slideViewPr>
    <p:cSldViewPr snapToGrid="0" showGuides="1">
      <p:cViewPr varScale="1">
        <p:scale>
          <a:sx n="101" d="100"/>
          <a:sy n="101" d="100"/>
        </p:scale>
        <p:origin x="1896" y="96"/>
      </p:cViewPr>
      <p:guideLst>
        <p:guide orient="horz" pos="2160"/>
        <p:guide pos="2880"/>
        <p:guide pos="55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5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handoutMaster" Target="handoutMasters/handoutMaster1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font" Target="fonts/font3.fntdata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4.fntdata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C7F27-3F35-C348-A7B2-F69A620161E2}" type="datetimeFigureOut">
              <a:rPr lang="nl-NL" smtClean="0"/>
              <a:t>6-7-2021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9D320-CCF8-334E-8C41-0A87F0B8CD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8006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37DD8-B20A-47A6-AA94-FD478FAA3C28}" type="datetimeFigureOut">
              <a:rPr lang="nl-BE" smtClean="0"/>
              <a:pPr/>
              <a:t>6/07/2021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A0D9C-0CD0-4097-81EC-9B83965EC080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6783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07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4863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three Principles of </a:t>
            </a:r>
            <a:r>
              <a:rPr lang="en-US" dirty="0" err="1"/>
              <a:t>Redux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b="1" dirty="0"/>
              <a:t>Single source of truth(Store): </a:t>
            </a:r>
            <a:r>
              <a:rPr lang="en-US" dirty="0"/>
              <a:t>The state of the application should be stored in a single store. The store is the responsible for providing data to the components.</a:t>
            </a:r>
          </a:p>
          <a:p>
            <a:endParaRPr lang="en-US" dirty="0"/>
          </a:p>
          <a:p>
            <a:r>
              <a:rPr lang="en-US" b="1" dirty="0"/>
              <a:t>State is read-only: </a:t>
            </a:r>
            <a:r>
              <a:rPr lang="en-US" dirty="0"/>
              <a:t>The state is read-only or Immutable that means if you want to update the state, new action should be emitted.</a:t>
            </a:r>
          </a:p>
          <a:p>
            <a:endParaRPr lang="en-US" dirty="0"/>
          </a:p>
          <a:p>
            <a:r>
              <a:rPr lang="en-US" b="1" dirty="0"/>
              <a:t>Pure function reducers: </a:t>
            </a:r>
            <a:r>
              <a:rPr lang="en-US" b="0" dirty="0"/>
              <a:t>The function return values are identical for identical arguments (no variation with local static variables, non-local variables, mutable reference arguments or input streams).</a:t>
            </a:r>
          </a:p>
          <a:p>
            <a:r>
              <a:rPr lang="en-US" b="0" dirty="0"/>
              <a:t>	</a:t>
            </a:r>
            <a:r>
              <a:rPr lang="en-US" b="0" baseline="0" dirty="0"/>
              <a:t>                 </a:t>
            </a:r>
            <a:r>
              <a:rPr lang="en-US" dirty="0"/>
              <a:t>Reducers are pure functions that takes a previous state and an action, and return a new state. They don’t modify the existing state, instead they return a new one.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8706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</a:t>
            </a:r>
            <a:r>
              <a:rPr lang="en-US" baseline="0" dirty="0"/>
              <a:t> store is immutable, de </a:t>
            </a:r>
            <a:r>
              <a:rPr lang="en-US" baseline="0" dirty="0" err="1"/>
              <a:t>enige</a:t>
            </a:r>
            <a:r>
              <a:rPr lang="en-US" baseline="0" dirty="0"/>
              <a:t> </a:t>
            </a:r>
            <a:r>
              <a:rPr lang="en-US" baseline="0" dirty="0" err="1"/>
              <a:t>manier</a:t>
            </a:r>
            <a:r>
              <a:rPr lang="en-US" baseline="0" dirty="0"/>
              <a:t> om de state </a:t>
            </a:r>
            <a:r>
              <a:rPr lang="en-US" baseline="0" dirty="0" err="1"/>
              <a:t>aan</a:t>
            </a:r>
            <a:r>
              <a:rPr lang="en-US" baseline="0" dirty="0"/>
              <a:t>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passen</a:t>
            </a:r>
            <a:r>
              <a:rPr lang="en-US" baseline="0" dirty="0"/>
              <a:t> is door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nieuwe</a:t>
            </a:r>
            <a:r>
              <a:rPr lang="en-US" baseline="0" dirty="0"/>
              <a:t> state </a:t>
            </a:r>
            <a:r>
              <a:rPr lang="en-US" baseline="0" dirty="0" err="1"/>
              <a:t>aan</a:t>
            </a:r>
            <a:r>
              <a:rPr lang="en-US" baseline="0" dirty="0"/>
              <a:t>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maken</a:t>
            </a:r>
            <a:r>
              <a:rPr lang="en-US" baseline="0" dirty="0"/>
              <a:t>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60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6827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8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 title="artefact"/>
          <p:cNvSpPr>
            <a:spLocks/>
          </p:cNvSpPr>
          <p:nvPr userDrawn="1"/>
        </p:nvSpPr>
        <p:spPr>
          <a:xfrm>
            <a:off x="288000" y="286525"/>
            <a:ext cx="6767999" cy="6265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FlandersArtSans-Regular" panose="00000500000000000000" pitchFamily="2" charset="0"/>
            </a:endParaRPr>
          </a:p>
        </p:txBody>
      </p:sp>
      <p:sp>
        <p:nvSpPr>
          <p:cNvPr id="11" name="Rechthoekige driehoek 10" title="artefact"/>
          <p:cNvSpPr/>
          <p:nvPr userDrawn="1"/>
        </p:nvSpPr>
        <p:spPr>
          <a:xfrm>
            <a:off x="7047019" y="286525"/>
            <a:ext cx="1785506" cy="6264000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FlandersArtSans-Regular" panose="00000500000000000000" pitchFamily="2" charset="0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656247" y="2377320"/>
            <a:ext cx="5342082" cy="157971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5400"/>
              </a:lnSpc>
              <a:defRPr sz="54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 userDrawn="1">
            <p:ph type="subTitle" idx="1"/>
          </p:nvPr>
        </p:nvSpPr>
        <p:spPr>
          <a:xfrm>
            <a:off x="656247" y="4032022"/>
            <a:ext cx="5354606" cy="10537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1760"/>
              </a:lnSpc>
              <a:buNone/>
              <a:defRPr sz="18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9" name="Afbeelding 8" title="Thematisch logo Departement Landbouw en Visserij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10" y="517808"/>
            <a:ext cx="2058241" cy="802065"/>
          </a:xfrm>
          <a:prstGeom prst="rect">
            <a:avLst/>
          </a:prstGeom>
        </p:spPr>
      </p:pic>
      <p:pic>
        <p:nvPicPr>
          <p:cNvPr id="4" name="Afbeelding 3" title="Typografisch logo Departement Landbouw en Visserij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04" y="5852277"/>
            <a:ext cx="851005" cy="3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5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Subtitel Tra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"/>
          <a:stretch/>
        </p:blipFill>
        <p:spPr>
          <a:xfrm>
            <a:off x="4538700" y="295200"/>
            <a:ext cx="4310603" cy="6264738"/>
          </a:xfrm>
          <a:prstGeom prst="rect">
            <a:avLst/>
          </a:prstGeom>
        </p:spPr>
      </p:pic>
      <p:sp>
        <p:nvSpPr>
          <p:cNvPr id="10" name="Rechthoek 9"/>
          <p:cNvSpPr>
            <a:spLocks/>
          </p:cNvSpPr>
          <p:nvPr userDrawn="1"/>
        </p:nvSpPr>
        <p:spPr>
          <a:xfrm>
            <a:off x="288001" y="296263"/>
            <a:ext cx="4256798" cy="6265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FlandersArtSans-Regular" panose="00000500000000000000" pitchFamily="2" charset="0"/>
            </a:endParaRPr>
          </a:p>
        </p:txBody>
      </p:sp>
      <p:sp>
        <p:nvSpPr>
          <p:cNvPr id="13" name="Rechthoekige driehoek 12"/>
          <p:cNvSpPr/>
          <p:nvPr userDrawn="1"/>
        </p:nvSpPr>
        <p:spPr>
          <a:xfrm>
            <a:off x="4534994" y="297000"/>
            <a:ext cx="1785506" cy="6264000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noFill/>
              </a:ln>
              <a:latin typeface="FlandersArtSans-Regular" panose="00000500000000000000" pitchFamily="2" charset="0"/>
            </a:endParaRPr>
          </a:p>
        </p:txBody>
      </p:sp>
      <p:sp>
        <p:nvSpPr>
          <p:cNvPr id="18" name="Titel 1"/>
          <p:cNvSpPr>
            <a:spLocks noGrp="1"/>
          </p:cNvSpPr>
          <p:nvPr userDrawn="1">
            <p:ph type="ctrTitle"/>
          </p:nvPr>
        </p:nvSpPr>
        <p:spPr>
          <a:xfrm>
            <a:off x="656247" y="2357180"/>
            <a:ext cx="4119099" cy="157971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40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9" name="Ondertitel 2"/>
          <p:cNvSpPr>
            <a:spLocks noGrp="1"/>
          </p:cNvSpPr>
          <p:nvPr userDrawn="1">
            <p:ph type="subTitle" idx="1"/>
          </p:nvPr>
        </p:nvSpPr>
        <p:spPr>
          <a:xfrm>
            <a:off x="656247" y="4011882"/>
            <a:ext cx="4128756" cy="10537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1760"/>
              </a:lnSpc>
              <a:buNone/>
              <a:defRPr sz="14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11" name="Afbeelding 10" title="Thematisch logo Departement Landbouw en Visserij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10" y="517808"/>
            <a:ext cx="2058241" cy="802065"/>
          </a:xfrm>
          <a:prstGeom prst="rect">
            <a:avLst/>
          </a:prstGeom>
        </p:spPr>
      </p:pic>
      <p:pic>
        <p:nvPicPr>
          <p:cNvPr id="12" name="Afbeelding 11" title="Typografisch logo Departement Landbouw en Visserij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04" y="5852277"/>
            <a:ext cx="851005" cy="3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36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 title="Artefact"/>
          <p:cNvSpPr/>
          <p:nvPr userDrawn="1"/>
        </p:nvSpPr>
        <p:spPr>
          <a:xfrm>
            <a:off x="0" y="4318000"/>
            <a:ext cx="9143999" cy="25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ige driehoek 4" title="Artefact"/>
          <p:cNvSpPr/>
          <p:nvPr userDrawn="1"/>
        </p:nvSpPr>
        <p:spPr>
          <a:xfrm flipH="1">
            <a:off x="-1" y="3413340"/>
            <a:ext cx="9143999" cy="916436"/>
          </a:xfrm>
          <a:prstGeom prst="rtTriangle">
            <a:avLst/>
          </a:prstGeom>
          <a:solidFill>
            <a:srgbClr val="A3C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 title="Thematisch logo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87" y="5731862"/>
            <a:ext cx="2058241" cy="802065"/>
          </a:xfrm>
          <a:prstGeom prst="rect">
            <a:avLst/>
          </a:prstGeom>
        </p:spPr>
      </p:pic>
      <p:sp>
        <p:nvSpPr>
          <p:cNvPr id="7" name="Rechthoek 6" title="Artefact"/>
          <p:cNvSpPr/>
          <p:nvPr userDrawn="1"/>
        </p:nvSpPr>
        <p:spPr>
          <a:xfrm>
            <a:off x="0" y="0"/>
            <a:ext cx="291353" cy="6858000"/>
          </a:xfrm>
          <a:prstGeom prst="rect">
            <a:avLst/>
          </a:prstGeom>
          <a:solidFill>
            <a:srgbClr val="A3C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title="Typografisch logo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764" y="5974395"/>
            <a:ext cx="851005" cy="359984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656247" y="392955"/>
            <a:ext cx="4119099" cy="157971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4000" b="0" i="0">
                <a:solidFill>
                  <a:srgbClr val="000000"/>
                </a:solidFill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/>
          </p:nvPr>
        </p:nvSpPr>
        <p:spPr>
          <a:xfrm>
            <a:off x="656247" y="2047657"/>
            <a:ext cx="4128756" cy="10537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1760"/>
              </a:lnSpc>
              <a:buNone/>
              <a:defRPr sz="1400" b="0" i="0">
                <a:solidFill>
                  <a:srgbClr val="000000"/>
                </a:solidFill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5977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ubtitel Tra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434402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656247" y="392955"/>
            <a:ext cx="4119099" cy="157971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4000" b="0" i="0">
                <a:solidFill>
                  <a:srgbClr val="FFFFFF"/>
                </a:solidFill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5" name="Ondertitel 2"/>
          <p:cNvSpPr>
            <a:spLocks noGrp="1"/>
          </p:cNvSpPr>
          <p:nvPr>
            <p:ph type="subTitle" idx="1"/>
          </p:nvPr>
        </p:nvSpPr>
        <p:spPr>
          <a:xfrm>
            <a:off x="656247" y="2047657"/>
            <a:ext cx="4128756" cy="10537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1760"/>
              </a:lnSpc>
              <a:buNone/>
              <a:defRPr sz="1400" b="0" i="0">
                <a:solidFill>
                  <a:srgbClr val="FFFFFF"/>
                </a:solidFill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8" name="Afbeelding 7" title="Thematisch logo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87" y="5731862"/>
            <a:ext cx="2058241" cy="802065"/>
          </a:xfrm>
          <a:prstGeom prst="rect">
            <a:avLst/>
          </a:prstGeom>
        </p:spPr>
      </p:pic>
      <p:pic>
        <p:nvPicPr>
          <p:cNvPr id="11" name="Afbeelding 10" title="Typografisch logo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764" y="5974395"/>
            <a:ext cx="851005" cy="359984"/>
          </a:xfrm>
          <a:prstGeom prst="rect">
            <a:avLst/>
          </a:prstGeom>
        </p:spPr>
      </p:pic>
      <p:sp>
        <p:nvSpPr>
          <p:cNvPr id="13" name="Rechthoek 12" title="Artefact"/>
          <p:cNvSpPr/>
          <p:nvPr userDrawn="1"/>
        </p:nvSpPr>
        <p:spPr>
          <a:xfrm>
            <a:off x="0" y="0"/>
            <a:ext cx="291353" cy="6858000"/>
          </a:xfrm>
          <a:prstGeom prst="rect">
            <a:avLst/>
          </a:prstGeom>
          <a:solidFill>
            <a:srgbClr val="A3C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5301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Gra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434402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656247" y="392955"/>
            <a:ext cx="4119099" cy="157971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4000" b="0" i="0">
                <a:solidFill>
                  <a:srgbClr val="FFFFFF"/>
                </a:solidFill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5" name="Ondertitel 2"/>
          <p:cNvSpPr>
            <a:spLocks noGrp="1"/>
          </p:cNvSpPr>
          <p:nvPr>
            <p:ph type="subTitle" idx="1"/>
          </p:nvPr>
        </p:nvSpPr>
        <p:spPr>
          <a:xfrm>
            <a:off x="656247" y="2047657"/>
            <a:ext cx="4128756" cy="10537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1760"/>
              </a:lnSpc>
              <a:buNone/>
              <a:defRPr sz="1400" b="0" i="0">
                <a:solidFill>
                  <a:srgbClr val="FFFFFF"/>
                </a:solidFill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8" name="Afbeelding 7" title="Thematisch logo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87" y="5731862"/>
            <a:ext cx="2058241" cy="802065"/>
          </a:xfrm>
          <a:prstGeom prst="rect">
            <a:avLst/>
          </a:prstGeom>
        </p:spPr>
      </p:pic>
      <p:pic>
        <p:nvPicPr>
          <p:cNvPr id="11" name="Afbeelding 10" title="Typografisch logo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764" y="5974395"/>
            <a:ext cx="851005" cy="359984"/>
          </a:xfrm>
          <a:prstGeom prst="rect">
            <a:avLst/>
          </a:prstGeom>
        </p:spPr>
      </p:pic>
      <p:sp>
        <p:nvSpPr>
          <p:cNvPr id="13" name="Rechthoek 12" title="Artefact"/>
          <p:cNvSpPr/>
          <p:nvPr userDrawn="1"/>
        </p:nvSpPr>
        <p:spPr>
          <a:xfrm>
            <a:off x="0" y="0"/>
            <a:ext cx="291353" cy="6858000"/>
          </a:xfrm>
          <a:prstGeom prst="rect">
            <a:avLst/>
          </a:prstGeom>
          <a:solidFill>
            <a:srgbClr val="A3C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9824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ubtitel Visse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434402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656247" y="392955"/>
            <a:ext cx="4119099" cy="157971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4000" b="0" i="0">
                <a:solidFill>
                  <a:srgbClr val="FFFFFF"/>
                </a:solidFill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5" name="Ondertitel 2"/>
          <p:cNvSpPr>
            <a:spLocks noGrp="1"/>
          </p:cNvSpPr>
          <p:nvPr>
            <p:ph type="subTitle" idx="1"/>
          </p:nvPr>
        </p:nvSpPr>
        <p:spPr>
          <a:xfrm>
            <a:off x="656247" y="2047657"/>
            <a:ext cx="4128756" cy="10537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1760"/>
              </a:lnSpc>
              <a:buNone/>
              <a:defRPr sz="1400" b="0" i="0">
                <a:solidFill>
                  <a:srgbClr val="FFFFFF"/>
                </a:solidFill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8" name="Afbeelding 7" title="Thematisch logo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87" y="5731862"/>
            <a:ext cx="2058241" cy="802065"/>
          </a:xfrm>
          <a:prstGeom prst="rect">
            <a:avLst/>
          </a:prstGeom>
        </p:spPr>
      </p:pic>
      <p:pic>
        <p:nvPicPr>
          <p:cNvPr id="11" name="Afbeelding 10" title="Typografisch logo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764" y="5974395"/>
            <a:ext cx="851005" cy="359984"/>
          </a:xfrm>
          <a:prstGeom prst="rect">
            <a:avLst/>
          </a:prstGeom>
        </p:spPr>
      </p:pic>
      <p:sp>
        <p:nvSpPr>
          <p:cNvPr id="13" name="Rechthoek 12" title="Artefact"/>
          <p:cNvSpPr/>
          <p:nvPr userDrawn="1"/>
        </p:nvSpPr>
        <p:spPr>
          <a:xfrm>
            <a:off x="0" y="0"/>
            <a:ext cx="291353" cy="6858000"/>
          </a:xfrm>
          <a:prstGeom prst="rect">
            <a:avLst/>
          </a:prstGeom>
          <a:solidFill>
            <a:srgbClr val="A3C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6996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ubtitel Vleesv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434402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656247" y="392955"/>
            <a:ext cx="4119099" cy="157971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4000" b="0" i="0">
                <a:solidFill>
                  <a:srgbClr val="000000"/>
                </a:solidFill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5" name="Ondertitel 2"/>
          <p:cNvSpPr>
            <a:spLocks noGrp="1"/>
          </p:cNvSpPr>
          <p:nvPr>
            <p:ph type="subTitle" idx="1"/>
          </p:nvPr>
        </p:nvSpPr>
        <p:spPr>
          <a:xfrm>
            <a:off x="656247" y="2047657"/>
            <a:ext cx="4128756" cy="10537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1760"/>
              </a:lnSpc>
              <a:buNone/>
              <a:defRPr sz="1400" b="0" i="0">
                <a:solidFill>
                  <a:srgbClr val="000000"/>
                </a:solidFill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8" name="Afbeelding 7" title="Thematisch logo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87" y="5731862"/>
            <a:ext cx="2058241" cy="802065"/>
          </a:xfrm>
          <a:prstGeom prst="rect">
            <a:avLst/>
          </a:prstGeom>
        </p:spPr>
      </p:pic>
      <p:pic>
        <p:nvPicPr>
          <p:cNvPr id="11" name="Afbeelding 10" title="Typografisch logo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764" y="5974395"/>
            <a:ext cx="851005" cy="359984"/>
          </a:xfrm>
          <a:prstGeom prst="rect">
            <a:avLst/>
          </a:prstGeom>
        </p:spPr>
      </p:pic>
      <p:sp>
        <p:nvSpPr>
          <p:cNvPr id="13" name="Rechthoek 12" title="Artefact"/>
          <p:cNvSpPr/>
          <p:nvPr userDrawn="1"/>
        </p:nvSpPr>
        <p:spPr>
          <a:xfrm>
            <a:off x="0" y="0"/>
            <a:ext cx="291353" cy="6858000"/>
          </a:xfrm>
          <a:prstGeom prst="rect">
            <a:avLst/>
          </a:prstGeom>
          <a:solidFill>
            <a:srgbClr val="A3C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5881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ubtitel Schap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434402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656247" y="392955"/>
            <a:ext cx="4119099" cy="157971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4000" b="0" i="0">
                <a:solidFill>
                  <a:srgbClr val="000000"/>
                </a:solidFill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5" name="Ondertitel 2"/>
          <p:cNvSpPr>
            <a:spLocks noGrp="1"/>
          </p:cNvSpPr>
          <p:nvPr>
            <p:ph type="subTitle" idx="1"/>
          </p:nvPr>
        </p:nvSpPr>
        <p:spPr>
          <a:xfrm>
            <a:off x="656247" y="2047657"/>
            <a:ext cx="4128756" cy="10537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1760"/>
              </a:lnSpc>
              <a:buNone/>
              <a:defRPr sz="1400" b="0" i="0">
                <a:solidFill>
                  <a:srgbClr val="000000"/>
                </a:solidFill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8" name="Afbeelding 7" title="Thematisch logo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87" y="5731862"/>
            <a:ext cx="2058241" cy="802065"/>
          </a:xfrm>
          <a:prstGeom prst="rect">
            <a:avLst/>
          </a:prstGeom>
        </p:spPr>
      </p:pic>
      <p:pic>
        <p:nvPicPr>
          <p:cNvPr id="11" name="Afbeelding 10" title="Typografisch logo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764" y="5974395"/>
            <a:ext cx="851005" cy="359984"/>
          </a:xfrm>
          <a:prstGeom prst="rect">
            <a:avLst/>
          </a:prstGeom>
        </p:spPr>
      </p:pic>
      <p:sp>
        <p:nvSpPr>
          <p:cNvPr id="13" name="Rechthoek 12" title="Artefact"/>
          <p:cNvSpPr/>
          <p:nvPr userDrawn="1"/>
        </p:nvSpPr>
        <p:spPr>
          <a:xfrm>
            <a:off x="0" y="0"/>
            <a:ext cx="291353" cy="6858000"/>
          </a:xfrm>
          <a:prstGeom prst="rect">
            <a:avLst/>
          </a:prstGeom>
          <a:solidFill>
            <a:srgbClr val="A3C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5685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ubtitel Kipp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434402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656247" y="392955"/>
            <a:ext cx="4119099" cy="157971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4000" b="0" i="0">
                <a:solidFill>
                  <a:srgbClr val="000000"/>
                </a:solidFill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5" name="Ondertitel 2"/>
          <p:cNvSpPr>
            <a:spLocks noGrp="1"/>
          </p:cNvSpPr>
          <p:nvPr>
            <p:ph type="subTitle" idx="1"/>
          </p:nvPr>
        </p:nvSpPr>
        <p:spPr>
          <a:xfrm>
            <a:off x="656247" y="2047657"/>
            <a:ext cx="4128756" cy="10537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1760"/>
              </a:lnSpc>
              <a:buNone/>
              <a:defRPr sz="1400" b="0" i="0">
                <a:solidFill>
                  <a:srgbClr val="000000"/>
                </a:solidFill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8" name="Afbeelding 7" title="Thematisch logo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87" y="5731862"/>
            <a:ext cx="2058241" cy="802065"/>
          </a:xfrm>
          <a:prstGeom prst="rect">
            <a:avLst/>
          </a:prstGeom>
        </p:spPr>
      </p:pic>
      <p:pic>
        <p:nvPicPr>
          <p:cNvPr id="11" name="Afbeelding 10" title="Typografisch logo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764" y="5974395"/>
            <a:ext cx="851005" cy="359984"/>
          </a:xfrm>
          <a:prstGeom prst="rect">
            <a:avLst/>
          </a:prstGeom>
        </p:spPr>
      </p:pic>
      <p:sp>
        <p:nvSpPr>
          <p:cNvPr id="13" name="Rechthoek 12" title="Artefact"/>
          <p:cNvSpPr/>
          <p:nvPr userDrawn="1"/>
        </p:nvSpPr>
        <p:spPr>
          <a:xfrm>
            <a:off x="0" y="0"/>
            <a:ext cx="291353" cy="6858000"/>
          </a:xfrm>
          <a:prstGeom prst="rect">
            <a:avLst/>
          </a:prstGeom>
          <a:solidFill>
            <a:srgbClr val="A3C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43010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Subtitel Tra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434402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656247" y="392955"/>
            <a:ext cx="4119099" cy="157971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4000" b="0" i="0">
                <a:solidFill>
                  <a:srgbClr val="FFFFFF"/>
                </a:solidFill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5" name="Ondertitel 2"/>
          <p:cNvSpPr>
            <a:spLocks noGrp="1"/>
          </p:cNvSpPr>
          <p:nvPr>
            <p:ph type="subTitle" idx="1"/>
          </p:nvPr>
        </p:nvSpPr>
        <p:spPr>
          <a:xfrm>
            <a:off x="656247" y="2047657"/>
            <a:ext cx="4128756" cy="10537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1760"/>
              </a:lnSpc>
              <a:buNone/>
              <a:defRPr sz="1400" b="0" i="0">
                <a:solidFill>
                  <a:srgbClr val="FFFFFF"/>
                </a:solidFill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8" name="Afbeelding 7" title="Thematisch logo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87" y="5731862"/>
            <a:ext cx="2058241" cy="802065"/>
          </a:xfrm>
          <a:prstGeom prst="rect">
            <a:avLst/>
          </a:prstGeom>
        </p:spPr>
      </p:pic>
      <p:pic>
        <p:nvPicPr>
          <p:cNvPr id="11" name="Afbeelding 10" title="Typografisch logo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764" y="5974395"/>
            <a:ext cx="851005" cy="359984"/>
          </a:xfrm>
          <a:prstGeom prst="rect">
            <a:avLst/>
          </a:prstGeom>
        </p:spPr>
      </p:pic>
      <p:sp>
        <p:nvSpPr>
          <p:cNvPr id="13" name="Rechthoek 12" title="Artefact"/>
          <p:cNvSpPr/>
          <p:nvPr userDrawn="1"/>
        </p:nvSpPr>
        <p:spPr>
          <a:xfrm>
            <a:off x="0" y="0"/>
            <a:ext cx="291353" cy="6858000"/>
          </a:xfrm>
          <a:prstGeom prst="rect">
            <a:avLst/>
          </a:prstGeom>
          <a:solidFill>
            <a:srgbClr val="A3C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9363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dia 1 kolom (teks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11160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32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44747" y="1826584"/>
            <a:ext cx="8179732" cy="356293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300"/>
              </a:spcBef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4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680638" y="6042916"/>
            <a:ext cx="2141621" cy="16887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6/07/2021</a:t>
            </a:fld>
            <a:r>
              <a:rPr lang="nl-BE" dirty="0"/>
              <a:t> </a:t>
            </a:r>
            <a:r>
              <a:rPr lang="nl-BE" b="1" dirty="0"/>
              <a:t>│</a:t>
            </a:r>
            <a:fld id="{B263F6C6-2226-4286-8995-C42CB1E7C290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8" name="Afbeelding 7" title="Thematisch logo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87" y="5731862"/>
            <a:ext cx="2058241" cy="802065"/>
          </a:xfrm>
          <a:prstGeom prst="rect">
            <a:avLst/>
          </a:prstGeom>
        </p:spPr>
      </p:pic>
      <p:sp>
        <p:nvSpPr>
          <p:cNvPr id="11" name="Rechthoek 10" title="Artefact"/>
          <p:cNvSpPr/>
          <p:nvPr userDrawn="1"/>
        </p:nvSpPr>
        <p:spPr>
          <a:xfrm>
            <a:off x="0" y="0"/>
            <a:ext cx="291353" cy="6858000"/>
          </a:xfrm>
          <a:prstGeom prst="rect">
            <a:avLst/>
          </a:prstGeom>
          <a:solidFill>
            <a:srgbClr val="A3C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42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 title="artefact"/>
          <p:cNvSpPr>
            <a:spLocks/>
          </p:cNvSpPr>
          <p:nvPr userDrawn="1"/>
        </p:nvSpPr>
        <p:spPr>
          <a:xfrm>
            <a:off x="288001" y="296263"/>
            <a:ext cx="4256798" cy="6265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FlandersArtSans-Regular" panose="00000500000000000000" pitchFamily="2" charset="0"/>
            </a:endParaRPr>
          </a:p>
        </p:txBody>
      </p:sp>
      <p:sp>
        <p:nvSpPr>
          <p:cNvPr id="5" name="Rechthoekige driehoek 4" title="artefact"/>
          <p:cNvSpPr/>
          <p:nvPr userDrawn="1"/>
        </p:nvSpPr>
        <p:spPr>
          <a:xfrm>
            <a:off x="4534994" y="297000"/>
            <a:ext cx="1785506" cy="6264000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noFill/>
              </a:ln>
              <a:latin typeface="FlandersArtSans-Regular" panose="00000500000000000000" pitchFamily="2" charset="0"/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656247" y="2357180"/>
            <a:ext cx="4119099" cy="157971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40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8" name="Ondertitel 2"/>
          <p:cNvSpPr>
            <a:spLocks noGrp="1"/>
          </p:cNvSpPr>
          <p:nvPr>
            <p:ph type="subTitle" idx="1"/>
          </p:nvPr>
        </p:nvSpPr>
        <p:spPr>
          <a:xfrm>
            <a:off x="656247" y="4011882"/>
            <a:ext cx="4128756" cy="10537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1760"/>
              </a:lnSpc>
              <a:buNone/>
              <a:defRPr sz="14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10" name="Afbeelding 9" title="Thematisch logo Departement Landbouw en Visserij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10" y="517808"/>
            <a:ext cx="2058241" cy="802065"/>
          </a:xfrm>
          <a:prstGeom prst="rect">
            <a:avLst/>
          </a:prstGeom>
        </p:spPr>
      </p:pic>
      <p:pic>
        <p:nvPicPr>
          <p:cNvPr id="11" name="Afbeelding 10" title="Typografisch logo Departement Landbouw en Visserij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04" y="5852277"/>
            <a:ext cx="851005" cy="3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097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dia 2 kolommen (tekst + teks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11160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32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44747" y="1826584"/>
            <a:ext cx="3888000" cy="356293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300"/>
              </a:spcBef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680638" y="6042916"/>
            <a:ext cx="2141621" cy="16887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6/07/2021</a:t>
            </a:fld>
            <a:r>
              <a:rPr lang="nl-BE" dirty="0"/>
              <a:t> </a:t>
            </a:r>
            <a:r>
              <a:rPr lang="nl-BE" b="1" dirty="0"/>
              <a:t>│</a:t>
            </a:r>
            <a:fld id="{B263F6C6-2226-4286-8995-C42CB1E7C290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inhoud 3"/>
          <p:cNvSpPr>
            <a:spLocks noGrp="1"/>
          </p:cNvSpPr>
          <p:nvPr>
            <p:ph sz="half" idx="13"/>
          </p:nvPr>
        </p:nvSpPr>
        <p:spPr>
          <a:xfrm>
            <a:off x="4934172" y="1826585"/>
            <a:ext cx="3888000" cy="357107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Afbeelding 10" title="Thematisch logo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87" y="5731862"/>
            <a:ext cx="2058241" cy="802065"/>
          </a:xfrm>
          <a:prstGeom prst="rect">
            <a:avLst/>
          </a:prstGeom>
        </p:spPr>
      </p:pic>
      <p:sp>
        <p:nvSpPr>
          <p:cNvPr id="13" name="Rechthoek 12" title="Artefact"/>
          <p:cNvSpPr/>
          <p:nvPr userDrawn="1"/>
        </p:nvSpPr>
        <p:spPr>
          <a:xfrm>
            <a:off x="0" y="0"/>
            <a:ext cx="291353" cy="6858000"/>
          </a:xfrm>
          <a:prstGeom prst="rect">
            <a:avLst/>
          </a:prstGeom>
          <a:solidFill>
            <a:srgbClr val="A3C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7297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dia 2 kolommen (tekst + figu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11160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32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5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680638" y="6042916"/>
            <a:ext cx="2141621" cy="16887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6/07/2021</a:t>
            </a:fld>
            <a:r>
              <a:rPr lang="nl-BE" dirty="0"/>
              <a:t> </a:t>
            </a:r>
            <a:r>
              <a:rPr lang="nl-BE" b="1" dirty="0"/>
              <a:t>│</a:t>
            </a:r>
            <a:fld id="{B263F6C6-2226-4286-8995-C42CB1E7C290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6" name="Tijdelijke aanduiding voor inhoud 3"/>
          <p:cNvSpPr>
            <a:spLocks noGrp="1"/>
          </p:cNvSpPr>
          <p:nvPr>
            <p:ph sz="half" idx="13"/>
          </p:nvPr>
        </p:nvSpPr>
        <p:spPr>
          <a:xfrm>
            <a:off x="4934172" y="1826585"/>
            <a:ext cx="3888000" cy="357107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0" name="Tijdelijke aanduiding voor afbeelding 5"/>
          <p:cNvSpPr>
            <a:spLocks noGrp="1"/>
          </p:cNvSpPr>
          <p:nvPr>
            <p:ph type="pic" sz="quarter" idx="14"/>
          </p:nvPr>
        </p:nvSpPr>
        <p:spPr>
          <a:xfrm>
            <a:off x="643112" y="1823644"/>
            <a:ext cx="3899378" cy="357401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pic>
        <p:nvPicPr>
          <p:cNvPr id="8" name="Afbeelding 7" title="Thematisch logo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87" y="5731862"/>
            <a:ext cx="2058241" cy="802065"/>
          </a:xfrm>
          <a:prstGeom prst="rect">
            <a:avLst/>
          </a:prstGeom>
        </p:spPr>
      </p:pic>
      <p:sp>
        <p:nvSpPr>
          <p:cNvPr id="12" name="Rechthoek 11" title="Artefact"/>
          <p:cNvSpPr/>
          <p:nvPr userDrawn="1"/>
        </p:nvSpPr>
        <p:spPr>
          <a:xfrm>
            <a:off x="0" y="0"/>
            <a:ext cx="291353" cy="6858000"/>
          </a:xfrm>
          <a:prstGeom prst="rect">
            <a:avLst/>
          </a:prstGeom>
          <a:solidFill>
            <a:srgbClr val="A3C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6198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dia 1 kolom (figu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11160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32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4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680638" y="6042916"/>
            <a:ext cx="2141621" cy="16887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6/07/2021</a:t>
            </a:fld>
            <a:r>
              <a:rPr lang="nl-BE" dirty="0"/>
              <a:t> </a:t>
            </a:r>
            <a:r>
              <a:rPr lang="nl-BE" b="1" dirty="0"/>
              <a:t>│</a:t>
            </a:r>
            <a:fld id="{B263F6C6-2226-4286-8995-C42CB1E7C290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8" name="Tijdelijke aanduiding voor afbeelding 5"/>
          <p:cNvSpPr>
            <a:spLocks noGrp="1"/>
          </p:cNvSpPr>
          <p:nvPr>
            <p:ph type="pic" sz="quarter" idx="14"/>
          </p:nvPr>
        </p:nvSpPr>
        <p:spPr>
          <a:xfrm>
            <a:off x="643112" y="1823644"/>
            <a:ext cx="8183402" cy="357401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pic>
        <p:nvPicPr>
          <p:cNvPr id="7" name="Afbeelding 6" title="Thematisch logo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87" y="5731862"/>
            <a:ext cx="2058241" cy="802065"/>
          </a:xfrm>
          <a:prstGeom prst="rect">
            <a:avLst/>
          </a:prstGeom>
        </p:spPr>
      </p:pic>
      <p:sp>
        <p:nvSpPr>
          <p:cNvPr id="11" name="Rechthoek 10" title="Artefact"/>
          <p:cNvSpPr/>
          <p:nvPr userDrawn="1"/>
        </p:nvSpPr>
        <p:spPr>
          <a:xfrm>
            <a:off x="0" y="0"/>
            <a:ext cx="291353" cy="6858000"/>
          </a:xfrm>
          <a:prstGeom prst="rect">
            <a:avLst/>
          </a:prstGeom>
          <a:solidFill>
            <a:srgbClr val="A3C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3657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dia 1 kolom (figu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680638" y="6042916"/>
            <a:ext cx="2141621" cy="16887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6/07/2021</a:t>
            </a:fld>
            <a:r>
              <a:rPr lang="nl-BE" dirty="0"/>
              <a:t> </a:t>
            </a:r>
            <a:r>
              <a:rPr lang="nl-BE" b="1" dirty="0"/>
              <a:t>│</a:t>
            </a:r>
            <a:fld id="{B263F6C6-2226-4286-8995-C42CB1E7C290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7" name="Afbeelding 6" title="Thematisch logo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87" y="5731862"/>
            <a:ext cx="2058241" cy="802065"/>
          </a:xfrm>
          <a:prstGeom prst="rect">
            <a:avLst/>
          </a:prstGeom>
        </p:spPr>
      </p:pic>
      <p:sp>
        <p:nvSpPr>
          <p:cNvPr id="11" name="Rechthoek 10" title="Artefact"/>
          <p:cNvSpPr/>
          <p:nvPr userDrawn="1"/>
        </p:nvSpPr>
        <p:spPr>
          <a:xfrm>
            <a:off x="0" y="0"/>
            <a:ext cx="291353" cy="6858000"/>
          </a:xfrm>
          <a:prstGeom prst="rect">
            <a:avLst/>
          </a:prstGeom>
          <a:solidFill>
            <a:srgbClr val="A3C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78" y="3145933"/>
            <a:ext cx="1209167" cy="1646358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149291" y="1526796"/>
            <a:ext cx="6808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2200" kern="1200" spc="0" baseline="0" dirty="0">
                <a:solidFill>
                  <a:schemeClr val="tx1"/>
                </a:solidFill>
                <a:latin typeface="FlandersArtSans-Medium" panose="00000600000000000000" pitchFamily="2" charset="0"/>
                <a:ea typeface="+mn-ea"/>
                <a:cs typeface="+mn-cs"/>
              </a:rPr>
              <a:t>Het is te vroeg voor een staande ovatie maar wel al …</a:t>
            </a:r>
          </a:p>
          <a:p>
            <a:pPr algn="ctr">
              <a:spcBef>
                <a:spcPts val="1200"/>
              </a:spcBef>
            </a:pPr>
            <a:r>
              <a:rPr lang="nl-BE" sz="2800" kern="1200" spc="0" baseline="0" dirty="0">
                <a:solidFill>
                  <a:schemeClr val="tx1"/>
                </a:solidFill>
                <a:latin typeface="FlandersArtSans-Medium" panose="00000600000000000000" pitchFamily="2" charset="0"/>
                <a:ea typeface="+mn-ea"/>
                <a:cs typeface="+mn-cs"/>
              </a:rPr>
              <a:t>Tijd om even recht te staan!</a:t>
            </a:r>
          </a:p>
        </p:txBody>
      </p:sp>
    </p:spTree>
    <p:extLst>
      <p:ext uri="{BB962C8B-B14F-4D97-AF65-F5344CB8AC3E}">
        <p14:creationId xmlns:p14="http://schemas.microsoft.com/office/powerpoint/2010/main" val="72826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ubtitel Tra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Traktor 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5997" y="296213"/>
            <a:ext cx="4419600" cy="6263304"/>
          </a:xfrm>
          <a:prstGeom prst="rect">
            <a:avLst/>
          </a:prstGeom>
        </p:spPr>
      </p:pic>
      <p:sp>
        <p:nvSpPr>
          <p:cNvPr id="10" name="Rechthoek 9"/>
          <p:cNvSpPr>
            <a:spLocks/>
          </p:cNvSpPr>
          <p:nvPr userDrawn="1"/>
        </p:nvSpPr>
        <p:spPr>
          <a:xfrm>
            <a:off x="288001" y="296263"/>
            <a:ext cx="4256798" cy="6265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FlandersArtSans-Regular" panose="00000500000000000000" pitchFamily="2" charset="0"/>
            </a:endParaRPr>
          </a:p>
        </p:txBody>
      </p:sp>
      <p:sp>
        <p:nvSpPr>
          <p:cNvPr id="13" name="Rechthoekige driehoek 12"/>
          <p:cNvSpPr/>
          <p:nvPr userDrawn="1"/>
        </p:nvSpPr>
        <p:spPr>
          <a:xfrm>
            <a:off x="4534994" y="297000"/>
            <a:ext cx="1785506" cy="6264000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noFill/>
              </a:ln>
              <a:latin typeface="FlandersArtSans-Regular" panose="00000500000000000000" pitchFamily="2" charset="0"/>
            </a:endParaRPr>
          </a:p>
        </p:txBody>
      </p:sp>
      <p:sp>
        <p:nvSpPr>
          <p:cNvPr id="18" name="Titel 1"/>
          <p:cNvSpPr>
            <a:spLocks noGrp="1"/>
          </p:cNvSpPr>
          <p:nvPr userDrawn="1">
            <p:ph type="ctrTitle"/>
          </p:nvPr>
        </p:nvSpPr>
        <p:spPr>
          <a:xfrm>
            <a:off x="662404" y="2357180"/>
            <a:ext cx="4119099" cy="157971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40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9" name="Ondertitel 2"/>
          <p:cNvSpPr>
            <a:spLocks noGrp="1"/>
          </p:cNvSpPr>
          <p:nvPr userDrawn="1">
            <p:ph type="subTitle" idx="1"/>
          </p:nvPr>
        </p:nvSpPr>
        <p:spPr>
          <a:xfrm>
            <a:off x="662404" y="4011882"/>
            <a:ext cx="4128756" cy="10537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1760"/>
              </a:lnSpc>
              <a:buNone/>
              <a:defRPr sz="14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11" name="Afbeelding 10" title="Thematisch logo Departement Landbouw en Visserij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10" y="517808"/>
            <a:ext cx="2058241" cy="802065"/>
          </a:xfrm>
          <a:prstGeom prst="rect">
            <a:avLst/>
          </a:prstGeom>
        </p:spPr>
      </p:pic>
      <p:pic>
        <p:nvPicPr>
          <p:cNvPr id="12" name="Afbeelding 11" title="Typografisch logo Departement Landbouw en Visserij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04" y="5852277"/>
            <a:ext cx="851005" cy="3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5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ubtitel Gra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Graan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586" y="297657"/>
            <a:ext cx="4495800" cy="6262688"/>
          </a:xfrm>
          <a:prstGeom prst="rect">
            <a:avLst/>
          </a:prstGeom>
        </p:spPr>
      </p:pic>
      <p:sp>
        <p:nvSpPr>
          <p:cNvPr id="10" name="Rechthoek 9"/>
          <p:cNvSpPr>
            <a:spLocks/>
          </p:cNvSpPr>
          <p:nvPr userDrawn="1"/>
        </p:nvSpPr>
        <p:spPr>
          <a:xfrm>
            <a:off x="288001" y="296263"/>
            <a:ext cx="4256798" cy="6265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FlandersArtSans-Regular" panose="00000500000000000000" pitchFamily="2" charset="0"/>
            </a:endParaRPr>
          </a:p>
        </p:txBody>
      </p:sp>
      <p:sp>
        <p:nvSpPr>
          <p:cNvPr id="13" name="Rechthoekige driehoek 12"/>
          <p:cNvSpPr/>
          <p:nvPr userDrawn="1"/>
        </p:nvSpPr>
        <p:spPr>
          <a:xfrm>
            <a:off x="4534994" y="297000"/>
            <a:ext cx="1785506" cy="6264000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noFill/>
              </a:ln>
              <a:latin typeface="FlandersArtSans-Regular" panose="00000500000000000000" pitchFamily="2" charset="0"/>
            </a:endParaRPr>
          </a:p>
        </p:txBody>
      </p:sp>
      <p:sp>
        <p:nvSpPr>
          <p:cNvPr id="18" name="Titel 1"/>
          <p:cNvSpPr>
            <a:spLocks noGrp="1"/>
          </p:cNvSpPr>
          <p:nvPr userDrawn="1">
            <p:ph type="ctrTitle"/>
          </p:nvPr>
        </p:nvSpPr>
        <p:spPr>
          <a:xfrm>
            <a:off x="656247" y="2357180"/>
            <a:ext cx="4119099" cy="157971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40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9" name="Ondertitel 2"/>
          <p:cNvSpPr>
            <a:spLocks noGrp="1"/>
          </p:cNvSpPr>
          <p:nvPr userDrawn="1">
            <p:ph type="subTitle" idx="1"/>
          </p:nvPr>
        </p:nvSpPr>
        <p:spPr>
          <a:xfrm>
            <a:off x="656247" y="4011882"/>
            <a:ext cx="4128756" cy="10537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1760"/>
              </a:lnSpc>
              <a:buNone/>
              <a:defRPr sz="14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11" name="Afbeelding 10" title="Thematisch logo Departement Landbouw en Visserij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10" y="517808"/>
            <a:ext cx="2058241" cy="802065"/>
          </a:xfrm>
          <a:prstGeom prst="rect">
            <a:avLst/>
          </a:prstGeom>
        </p:spPr>
      </p:pic>
      <p:pic>
        <p:nvPicPr>
          <p:cNvPr id="12" name="Afbeelding 11" title="Typografisch logo Departement Landbouw en Visserij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04" y="5852277"/>
            <a:ext cx="851005" cy="3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58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ubtitel Visse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Visserij 3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4013" y="295579"/>
            <a:ext cx="4297453" cy="6264879"/>
          </a:xfrm>
          <a:prstGeom prst="rect">
            <a:avLst/>
          </a:prstGeom>
        </p:spPr>
      </p:pic>
      <p:sp>
        <p:nvSpPr>
          <p:cNvPr id="10" name="Rechthoek 9"/>
          <p:cNvSpPr>
            <a:spLocks/>
          </p:cNvSpPr>
          <p:nvPr userDrawn="1"/>
        </p:nvSpPr>
        <p:spPr>
          <a:xfrm>
            <a:off x="288001" y="296263"/>
            <a:ext cx="4256798" cy="6265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FlandersArtSans-Regular" panose="00000500000000000000" pitchFamily="2" charset="0"/>
            </a:endParaRPr>
          </a:p>
        </p:txBody>
      </p:sp>
      <p:sp>
        <p:nvSpPr>
          <p:cNvPr id="13" name="Rechthoekige driehoek 12"/>
          <p:cNvSpPr/>
          <p:nvPr userDrawn="1"/>
        </p:nvSpPr>
        <p:spPr>
          <a:xfrm>
            <a:off x="4534994" y="297000"/>
            <a:ext cx="1785506" cy="6264000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noFill/>
              </a:ln>
              <a:latin typeface="FlandersArtSans-Regular" panose="00000500000000000000" pitchFamily="2" charset="0"/>
            </a:endParaRPr>
          </a:p>
        </p:txBody>
      </p:sp>
      <p:sp>
        <p:nvSpPr>
          <p:cNvPr id="18" name="Titel 1"/>
          <p:cNvSpPr>
            <a:spLocks noGrp="1"/>
          </p:cNvSpPr>
          <p:nvPr userDrawn="1">
            <p:ph type="ctrTitle"/>
          </p:nvPr>
        </p:nvSpPr>
        <p:spPr>
          <a:xfrm>
            <a:off x="656247" y="2357180"/>
            <a:ext cx="4119099" cy="157971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40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9" name="Ondertitel 2"/>
          <p:cNvSpPr>
            <a:spLocks noGrp="1"/>
          </p:cNvSpPr>
          <p:nvPr userDrawn="1">
            <p:ph type="subTitle" idx="1"/>
          </p:nvPr>
        </p:nvSpPr>
        <p:spPr>
          <a:xfrm>
            <a:off x="656247" y="4011882"/>
            <a:ext cx="4128756" cy="10537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1760"/>
              </a:lnSpc>
              <a:buNone/>
              <a:defRPr sz="14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11" name="Afbeelding 10" title="Thematisch logo Departement Landbouw en Visserij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10" y="517808"/>
            <a:ext cx="2058241" cy="802065"/>
          </a:xfrm>
          <a:prstGeom prst="rect">
            <a:avLst/>
          </a:prstGeom>
        </p:spPr>
      </p:pic>
      <p:pic>
        <p:nvPicPr>
          <p:cNvPr id="12" name="Afbeelding 11" title="Typografisch logo Departement Landbouw en Visserij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04" y="5852277"/>
            <a:ext cx="851005" cy="3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1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ubtitel Vleesv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Koe 2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9331" y="295896"/>
            <a:ext cx="4298721" cy="6263654"/>
          </a:xfrm>
          <a:prstGeom prst="rect">
            <a:avLst/>
          </a:prstGeom>
        </p:spPr>
      </p:pic>
      <p:sp>
        <p:nvSpPr>
          <p:cNvPr id="10" name="Rechthoek 9"/>
          <p:cNvSpPr>
            <a:spLocks/>
          </p:cNvSpPr>
          <p:nvPr userDrawn="1"/>
        </p:nvSpPr>
        <p:spPr>
          <a:xfrm>
            <a:off x="288001" y="296263"/>
            <a:ext cx="4256798" cy="6265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FlandersArtSans-Regular" panose="00000500000000000000" pitchFamily="2" charset="0"/>
            </a:endParaRPr>
          </a:p>
        </p:txBody>
      </p:sp>
      <p:sp>
        <p:nvSpPr>
          <p:cNvPr id="13" name="Rechthoekige driehoek 12"/>
          <p:cNvSpPr/>
          <p:nvPr userDrawn="1"/>
        </p:nvSpPr>
        <p:spPr>
          <a:xfrm>
            <a:off x="4534994" y="297000"/>
            <a:ext cx="1785506" cy="6264000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noFill/>
              </a:ln>
              <a:latin typeface="FlandersArtSans-Regular" panose="00000500000000000000" pitchFamily="2" charset="0"/>
            </a:endParaRPr>
          </a:p>
        </p:txBody>
      </p:sp>
      <p:sp>
        <p:nvSpPr>
          <p:cNvPr id="18" name="Titel 1"/>
          <p:cNvSpPr>
            <a:spLocks noGrp="1"/>
          </p:cNvSpPr>
          <p:nvPr userDrawn="1">
            <p:ph type="ctrTitle"/>
          </p:nvPr>
        </p:nvSpPr>
        <p:spPr>
          <a:xfrm>
            <a:off x="656247" y="2357180"/>
            <a:ext cx="4119099" cy="157971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40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9" name="Ondertitel 2"/>
          <p:cNvSpPr>
            <a:spLocks noGrp="1"/>
          </p:cNvSpPr>
          <p:nvPr userDrawn="1">
            <p:ph type="subTitle" idx="1"/>
          </p:nvPr>
        </p:nvSpPr>
        <p:spPr>
          <a:xfrm>
            <a:off x="656247" y="4011882"/>
            <a:ext cx="4128756" cy="10537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1760"/>
              </a:lnSpc>
              <a:buNone/>
              <a:defRPr sz="14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11" name="Afbeelding 10" title="Thematisch logo Departement Landbouw en Visserij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10" y="517808"/>
            <a:ext cx="2058241" cy="802065"/>
          </a:xfrm>
          <a:prstGeom prst="rect">
            <a:avLst/>
          </a:prstGeom>
        </p:spPr>
      </p:pic>
      <p:pic>
        <p:nvPicPr>
          <p:cNvPr id="12" name="Afbeelding 11" title="Typografisch logo Departement Landbouw en Visserij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04" y="5852277"/>
            <a:ext cx="851005" cy="3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13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ubtitel Schap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Schapen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0943" y="295896"/>
            <a:ext cx="4362450" cy="6267450"/>
          </a:xfrm>
          <a:prstGeom prst="rect">
            <a:avLst/>
          </a:prstGeom>
        </p:spPr>
      </p:pic>
      <p:sp>
        <p:nvSpPr>
          <p:cNvPr id="10" name="Rechthoek 9"/>
          <p:cNvSpPr>
            <a:spLocks/>
          </p:cNvSpPr>
          <p:nvPr userDrawn="1"/>
        </p:nvSpPr>
        <p:spPr>
          <a:xfrm>
            <a:off x="288001" y="296263"/>
            <a:ext cx="4256798" cy="6265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FlandersArtSans-Regular" panose="00000500000000000000" pitchFamily="2" charset="0"/>
            </a:endParaRPr>
          </a:p>
        </p:txBody>
      </p:sp>
      <p:sp>
        <p:nvSpPr>
          <p:cNvPr id="13" name="Rechthoekige driehoek 12"/>
          <p:cNvSpPr/>
          <p:nvPr userDrawn="1"/>
        </p:nvSpPr>
        <p:spPr>
          <a:xfrm>
            <a:off x="4534994" y="297000"/>
            <a:ext cx="1785506" cy="6264000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noFill/>
              </a:ln>
              <a:latin typeface="FlandersArtSans-Regular" panose="00000500000000000000" pitchFamily="2" charset="0"/>
            </a:endParaRPr>
          </a:p>
        </p:txBody>
      </p:sp>
      <p:sp>
        <p:nvSpPr>
          <p:cNvPr id="18" name="Titel 1"/>
          <p:cNvSpPr>
            <a:spLocks noGrp="1"/>
          </p:cNvSpPr>
          <p:nvPr userDrawn="1">
            <p:ph type="ctrTitle"/>
          </p:nvPr>
        </p:nvSpPr>
        <p:spPr>
          <a:xfrm>
            <a:off x="656247" y="2357180"/>
            <a:ext cx="4119099" cy="157971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40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9" name="Ondertitel 2"/>
          <p:cNvSpPr>
            <a:spLocks noGrp="1"/>
          </p:cNvSpPr>
          <p:nvPr userDrawn="1">
            <p:ph type="subTitle" idx="1"/>
          </p:nvPr>
        </p:nvSpPr>
        <p:spPr>
          <a:xfrm>
            <a:off x="656247" y="4011882"/>
            <a:ext cx="4128756" cy="10537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1760"/>
              </a:lnSpc>
              <a:buNone/>
              <a:defRPr sz="14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11" name="Afbeelding 10" title="Thematisch logo Departement Landbouw en Visserij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10" y="517808"/>
            <a:ext cx="2058241" cy="802065"/>
          </a:xfrm>
          <a:prstGeom prst="rect">
            <a:avLst/>
          </a:prstGeom>
        </p:spPr>
      </p:pic>
      <p:pic>
        <p:nvPicPr>
          <p:cNvPr id="12" name="Afbeelding 11" title="Typografisch logo Departement Landbouw en Visserij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04" y="5852277"/>
            <a:ext cx="851005" cy="3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ubtitel Paar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Paarden 2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2413" y="295896"/>
            <a:ext cx="4438650" cy="6264561"/>
          </a:xfrm>
          <a:prstGeom prst="rect">
            <a:avLst/>
          </a:prstGeom>
        </p:spPr>
      </p:pic>
      <p:sp>
        <p:nvSpPr>
          <p:cNvPr id="10" name="Rechthoek 9"/>
          <p:cNvSpPr>
            <a:spLocks/>
          </p:cNvSpPr>
          <p:nvPr userDrawn="1"/>
        </p:nvSpPr>
        <p:spPr>
          <a:xfrm>
            <a:off x="288001" y="296263"/>
            <a:ext cx="4256798" cy="6265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FlandersArtSans-Regular" panose="00000500000000000000" pitchFamily="2" charset="0"/>
            </a:endParaRPr>
          </a:p>
        </p:txBody>
      </p:sp>
      <p:sp>
        <p:nvSpPr>
          <p:cNvPr id="13" name="Rechthoekige driehoek 12"/>
          <p:cNvSpPr/>
          <p:nvPr userDrawn="1"/>
        </p:nvSpPr>
        <p:spPr>
          <a:xfrm>
            <a:off x="4534994" y="297000"/>
            <a:ext cx="1785506" cy="6264000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noFill/>
              </a:ln>
              <a:latin typeface="FlandersArtSans-Regular" panose="00000500000000000000" pitchFamily="2" charset="0"/>
            </a:endParaRPr>
          </a:p>
        </p:txBody>
      </p:sp>
      <p:sp>
        <p:nvSpPr>
          <p:cNvPr id="18" name="Titel 1"/>
          <p:cNvSpPr>
            <a:spLocks noGrp="1"/>
          </p:cNvSpPr>
          <p:nvPr userDrawn="1">
            <p:ph type="ctrTitle"/>
          </p:nvPr>
        </p:nvSpPr>
        <p:spPr>
          <a:xfrm>
            <a:off x="656247" y="2357180"/>
            <a:ext cx="4119099" cy="157971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40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9" name="Ondertitel 2"/>
          <p:cNvSpPr>
            <a:spLocks noGrp="1"/>
          </p:cNvSpPr>
          <p:nvPr userDrawn="1">
            <p:ph type="subTitle" idx="1"/>
          </p:nvPr>
        </p:nvSpPr>
        <p:spPr>
          <a:xfrm>
            <a:off x="656247" y="4011882"/>
            <a:ext cx="4128756" cy="10537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1760"/>
              </a:lnSpc>
              <a:buNone/>
              <a:defRPr sz="14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11" name="Afbeelding 10" title="Thematisch logo Departement Landbouw en Visserij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10" y="517808"/>
            <a:ext cx="2058241" cy="802065"/>
          </a:xfrm>
          <a:prstGeom prst="rect">
            <a:avLst/>
          </a:prstGeom>
        </p:spPr>
      </p:pic>
      <p:pic>
        <p:nvPicPr>
          <p:cNvPr id="12" name="Afbeelding 11" title="Typografisch logo Departement Landbouw en Visserij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04" y="5852277"/>
            <a:ext cx="851005" cy="3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5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ubtitel Kipp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Kippen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9608" y="298626"/>
            <a:ext cx="4429125" cy="6257925"/>
          </a:xfrm>
          <a:prstGeom prst="rect">
            <a:avLst/>
          </a:prstGeom>
        </p:spPr>
      </p:pic>
      <p:sp>
        <p:nvSpPr>
          <p:cNvPr id="10" name="Rechthoek 9"/>
          <p:cNvSpPr>
            <a:spLocks/>
          </p:cNvSpPr>
          <p:nvPr userDrawn="1"/>
        </p:nvSpPr>
        <p:spPr>
          <a:xfrm>
            <a:off x="288001" y="296263"/>
            <a:ext cx="4256798" cy="6265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FlandersArtSans-Regular" panose="00000500000000000000" pitchFamily="2" charset="0"/>
            </a:endParaRPr>
          </a:p>
        </p:txBody>
      </p:sp>
      <p:sp>
        <p:nvSpPr>
          <p:cNvPr id="13" name="Rechthoekige driehoek 12"/>
          <p:cNvSpPr/>
          <p:nvPr userDrawn="1"/>
        </p:nvSpPr>
        <p:spPr>
          <a:xfrm>
            <a:off x="4534994" y="297000"/>
            <a:ext cx="1785506" cy="6264000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noFill/>
              </a:ln>
              <a:latin typeface="FlandersArtSans-Regular" panose="00000500000000000000" pitchFamily="2" charset="0"/>
            </a:endParaRPr>
          </a:p>
        </p:txBody>
      </p:sp>
      <p:sp>
        <p:nvSpPr>
          <p:cNvPr id="18" name="Titel 1"/>
          <p:cNvSpPr>
            <a:spLocks noGrp="1"/>
          </p:cNvSpPr>
          <p:nvPr userDrawn="1">
            <p:ph type="ctrTitle"/>
          </p:nvPr>
        </p:nvSpPr>
        <p:spPr>
          <a:xfrm>
            <a:off x="656247" y="2357180"/>
            <a:ext cx="4119099" cy="157971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40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9" name="Ondertitel 2"/>
          <p:cNvSpPr>
            <a:spLocks noGrp="1"/>
          </p:cNvSpPr>
          <p:nvPr userDrawn="1">
            <p:ph type="subTitle" idx="1"/>
          </p:nvPr>
        </p:nvSpPr>
        <p:spPr>
          <a:xfrm>
            <a:off x="656247" y="4011882"/>
            <a:ext cx="4128756" cy="10537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1760"/>
              </a:lnSpc>
              <a:buNone/>
              <a:defRPr sz="14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11" name="Afbeelding 10" title="Typografisch logo Departement Landbouw en Visserij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04" y="5852277"/>
            <a:ext cx="851005" cy="359984"/>
          </a:xfrm>
          <a:prstGeom prst="rect">
            <a:avLst/>
          </a:prstGeom>
        </p:spPr>
      </p:pic>
      <p:pic>
        <p:nvPicPr>
          <p:cNvPr id="12" name="Afbeelding 11" title="Thematisch logo Departement Landbouw en Visserij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10" y="517808"/>
            <a:ext cx="2058241" cy="80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61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54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7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8" r:id="rId10"/>
    <p:sldLayoutId id="2147483707" r:id="rId11"/>
    <p:sldLayoutId id="2147483684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9" r:id="rId18"/>
    <p:sldLayoutId id="2147483677" r:id="rId19"/>
    <p:sldLayoutId id="2147483652" r:id="rId20"/>
    <p:sldLayoutId id="2147483685" r:id="rId21"/>
    <p:sldLayoutId id="2147483686" r:id="rId22"/>
    <p:sldLayoutId id="2147483710" r:id="rId23"/>
  </p:sldLayoutIdLst>
  <p:txStyles>
    <p:titleStyle>
      <a:lvl1pPr algn="l" defTabSz="914400" rtl="0" eaLnBrk="1" latinLnBrk="0" hangingPunct="1">
        <a:lnSpc>
          <a:spcPts val="3800"/>
        </a:lnSpc>
        <a:spcBef>
          <a:spcPct val="0"/>
        </a:spcBef>
        <a:buNone/>
        <a:defRPr sz="3700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288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Tx/>
        <a:buBlip>
          <a:blip r:embed="rId25"/>
        </a:buBlip>
        <a:tabLst/>
        <a:defRPr sz="2200" kern="1200" spc="0" baseline="0">
          <a:solidFill>
            <a:schemeClr val="tx1"/>
          </a:solidFill>
          <a:latin typeface="FlandersArtSans-Bold" panose="00000800000000000000" pitchFamily="2" charset="0"/>
          <a:ea typeface="+mn-ea"/>
          <a:cs typeface="+mn-cs"/>
        </a:defRPr>
      </a:lvl1pPr>
      <a:lvl2pPr marL="576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75000"/>
        <a:buFontTx/>
        <a:buBlip>
          <a:blip r:embed="rId26"/>
        </a:buBlip>
        <a:tabLst/>
        <a:defRPr sz="2200" kern="1200" spc="0" baseline="0">
          <a:solidFill>
            <a:srgbClr val="9B9B9B"/>
          </a:solidFill>
          <a:latin typeface="FlandersArtSans-Regular" panose="00000500000000000000" pitchFamily="2" charset="0"/>
          <a:ea typeface="+mn-ea"/>
          <a:cs typeface="+mn-cs"/>
        </a:defRPr>
      </a:lvl2pPr>
      <a:lvl3pPr marL="864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85000"/>
        <a:buFontTx/>
        <a:buBlip>
          <a:blip r:embed="rId27"/>
        </a:buBlip>
        <a:tabLst/>
        <a:defRPr sz="20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3pPr>
      <a:lvl4pPr marL="1152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75000"/>
        <a:buFontTx/>
        <a:buBlip>
          <a:blip r:embed="rId28"/>
        </a:buBlip>
        <a:tabLst/>
        <a:defRPr sz="20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4pPr>
      <a:lvl5pPr marL="1440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Tx/>
        <a:buBlip>
          <a:blip r:embed="rId25"/>
        </a:buBlip>
        <a:tabLst/>
        <a:defRPr sz="20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.dev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rxmarbles.com/" TargetMode="Externa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mmutable_objec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6247" y="2377320"/>
            <a:ext cx="6417884" cy="1579711"/>
          </a:xfrm>
        </p:spPr>
        <p:txBody>
          <a:bodyPr/>
          <a:lstStyle/>
          <a:p>
            <a:r>
              <a:rPr lang="en-US" dirty="0" err="1"/>
              <a:t>NgRx</a:t>
            </a:r>
            <a:r>
              <a:rPr lang="en-US" dirty="0"/>
              <a:t> for dummies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Help, my colleague wants state management!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3" b="100000" l="9925" r="8999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7487" y="3629235"/>
            <a:ext cx="5561583" cy="2912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0853" y="4119097"/>
            <a:ext cx="1346662" cy="134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nl-BE" dirty="0"/>
          </a:p>
        </p:txBody>
      </p:sp>
      <p:sp>
        <p:nvSpPr>
          <p:cNvPr id="8" name="Oval 7"/>
          <p:cNvSpPr/>
          <p:nvPr/>
        </p:nvSpPr>
        <p:spPr>
          <a:xfrm>
            <a:off x="3905251" y="666750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 Comp.</a:t>
            </a:r>
            <a:endParaRPr lang="nl-BE" dirty="0"/>
          </a:p>
        </p:txBody>
      </p:sp>
      <p:sp>
        <p:nvSpPr>
          <p:cNvPr id="9" name="Oval 8"/>
          <p:cNvSpPr/>
          <p:nvPr/>
        </p:nvSpPr>
        <p:spPr>
          <a:xfrm>
            <a:off x="1176340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Comp.3</a:t>
            </a:r>
            <a:endParaRPr lang="nl-BE" dirty="0"/>
          </a:p>
        </p:txBody>
      </p:sp>
      <p:sp>
        <p:nvSpPr>
          <p:cNvPr id="10" name="Oval 9"/>
          <p:cNvSpPr/>
          <p:nvPr/>
        </p:nvSpPr>
        <p:spPr>
          <a:xfrm>
            <a:off x="2433639" y="19785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 1</a:t>
            </a:r>
            <a:endParaRPr lang="nl-BE" dirty="0"/>
          </a:p>
        </p:txBody>
      </p:sp>
      <p:sp>
        <p:nvSpPr>
          <p:cNvPr id="11" name="Oval 10"/>
          <p:cNvSpPr/>
          <p:nvPr/>
        </p:nvSpPr>
        <p:spPr>
          <a:xfrm>
            <a:off x="3690938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4</a:t>
            </a:r>
            <a:endParaRPr lang="nl-BE" dirty="0"/>
          </a:p>
        </p:txBody>
      </p:sp>
      <p:sp>
        <p:nvSpPr>
          <p:cNvPr id="12" name="Oval 11"/>
          <p:cNvSpPr/>
          <p:nvPr/>
        </p:nvSpPr>
        <p:spPr>
          <a:xfrm>
            <a:off x="5447106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2</a:t>
            </a:r>
            <a:endParaRPr lang="nl-BE" dirty="0"/>
          </a:p>
        </p:txBody>
      </p:sp>
      <p:sp>
        <p:nvSpPr>
          <p:cNvPr id="13" name="Oval 12"/>
          <p:cNvSpPr/>
          <p:nvPr/>
        </p:nvSpPr>
        <p:spPr>
          <a:xfrm>
            <a:off x="6834186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5</a:t>
            </a:r>
            <a:endParaRPr lang="nl-BE" dirty="0"/>
          </a:p>
        </p:txBody>
      </p:sp>
      <p:sp>
        <p:nvSpPr>
          <p:cNvPr id="14" name="Oval 13"/>
          <p:cNvSpPr/>
          <p:nvPr/>
        </p:nvSpPr>
        <p:spPr>
          <a:xfrm>
            <a:off x="7567179" y="500753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7</a:t>
            </a:r>
            <a:endParaRPr lang="nl-BE" dirty="0"/>
          </a:p>
        </p:txBody>
      </p:sp>
      <p:sp>
        <p:nvSpPr>
          <p:cNvPr id="15" name="Oval 14"/>
          <p:cNvSpPr/>
          <p:nvPr/>
        </p:nvSpPr>
        <p:spPr>
          <a:xfrm>
            <a:off x="5576886" y="500753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6</a:t>
            </a:r>
            <a:endParaRPr lang="nl-BE" dirty="0"/>
          </a:p>
        </p:txBody>
      </p:sp>
      <p:cxnSp>
        <p:nvCxnSpPr>
          <p:cNvPr id="21" name="Straight Arrow Connector 20"/>
          <p:cNvCxnSpPr>
            <a:stCxn id="10" idx="7"/>
            <a:endCxn id="8" idx="3"/>
          </p:cNvCxnSpPr>
          <p:nvPr/>
        </p:nvCxnSpPr>
        <p:spPr>
          <a:xfrm flipV="1">
            <a:off x="3506811" y="1577321"/>
            <a:ext cx="582567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5"/>
            <a:endCxn id="12" idx="1"/>
          </p:cNvCxnSpPr>
          <p:nvPr/>
        </p:nvCxnSpPr>
        <p:spPr>
          <a:xfrm>
            <a:off x="4978423" y="1577321"/>
            <a:ext cx="652810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9" idx="7"/>
          </p:cNvCxnSpPr>
          <p:nvPr/>
        </p:nvCxnSpPr>
        <p:spPr>
          <a:xfrm flipH="1">
            <a:off x="2249512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1"/>
            <a:endCxn id="10" idx="5"/>
          </p:cNvCxnSpPr>
          <p:nvPr/>
        </p:nvCxnSpPr>
        <p:spPr>
          <a:xfrm flipH="1" flipV="1">
            <a:off x="3506811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5"/>
            <a:endCxn id="13" idx="1"/>
          </p:cNvCxnSpPr>
          <p:nvPr/>
        </p:nvCxnSpPr>
        <p:spPr>
          <a:xfrm>
            <a:off x="6520278" y="2889158"/>
            <a:ext cx="498035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5" idx="0"/>
          </p:cNvCxnSpPr>
          <p:nvPr/>
        </p:nvCxnSpPr>
        <p:spPr>
          <a:xfrm flipH="1">
            <a:off x="6205536" y="4108358"/>
            <a:ext cx="812777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4" idx="0"/>
          </p:cNvCxnSpPr>
          <p:nvPr/>
        </p:nvCxnSpPr>
        <p:spPr>
          <a:xfrm>
            <a:off x="7907358" y="4108358"/>
            <a:ext cx="288471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43111" y="1200150"/>
            <a:ext cx="1352550" cy="62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1</a:t>
            </a:r>
            <a:endParaRPr lang="nl-BE" dirty="0"/>
          </a:p>
        </p:txBody>
      </p:sp>
      <p:cxnSp>
        <p:nvCxnSpPr>
          <p:cNvPr id="4" name="Straight Arrow Connector 3"/>
          <p:cNvCxnSpPr>
            <a:stCxn id="43" idx="2"/>
            <a:endCxn id="9" idx="0"/>
          </p:cNvCxnSpPr>
          <p:nvPr/>
        </p:nvCxnSpPr>
        <p:spPr>
          <a:xfrm>
            <a:off x="1319386" y="1822358"/>
            <a:ext cx="485604" cy="1375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87158" y="2931087"/>
            <a:ext cx="1306122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Persons</a:t>
            </a:r>
            <a:endParaRPr lang="nl-BE" dirty="0"/>
          </a:p>
        </p:txBody>
      </p:sp>
      <p:sp>
        <p:nvSpPr>
          <p:cNvPr id="7" name="Oval Callout 6"/>
          <p:cNvSpPr/>
          <p:nvPr/>
        </p:nvSpPr>
        <p:spPr>
          <a:xfrm>
            <a:off x="7907358" y="4108358"/>
            <a:ext cx="1338696" cy="775354"/>
          </a:xfrm>
          <a:prstGeom prst="wedgeEllipse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persons</a:t>
            </a:r>
            <a:endParaRPr lang="nl-BE" dirty="0"/>
          </a:p>
        </p:txBody>
      </p:sp>
      <p:sp>
        <p:nvSpPr>
          <p:cNvPr id="24" name="Oval 23"/>
          <p:cNvSpPr/>
          <p:nvPr/>
        </p:nvSpPr>
        <p:spPr>
          <a:xfrm>
            <a:off x="3875065" y="357081"/>
            <a:ext cx="651418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P’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96453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nl-BE" dirty="0"/>
          </a:p>
        </p:txBody>
      </p:sp>
      <p:sp>
        <p:nvSpPr>
          <p:cNvPr id="8" name="Oval 7"/>
          <p:cNvSpPr/>
          <p:nvPr/>
        </p:nvSpPr>
        <p:spPr>
          <a:xfrm>
            <a:off x="3905251" y="666750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 Comp.</a:t>
            </a:r>
            <a:endParaRPr lang="nl-BE" dirty="0"/>
          </a:p>
        </p:txBody>
      </p:sp>
      <p:sp>
        <p:nvSpPr>
          <p:cNvPr id="9" name="Oval 8"/>
          <p:cNvSpPr/>
          <p:nvPr/>
        </p:nvSpPr>
        <p:spPr>
          <a:xfrm>
            <a:off x="1176340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Comp.3</a:t>
            </a:r>
            <a:endParaRPr lang="nl-BE" dirty="0"/>
          </a:p>
        </p:txBody>
      </p:sp>
      <p:sp>
        <p:nvSpPr>
          <p:cNvPr id="10" name="Oval 9"/>
          <p:cNvSpPr/>
          <p:nvPr/>
        </p:nvSpPr>
        <p:spPr>
          <a:xfrm>
            <a:off x="2433639" y="19785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 1</a:t>
            </a:r>
            <a:endParaRPr lang="nl-BE" dirty="0"/>
          </a:p>
        </p:txBody>
      </p:sp>
      <p:sp>
        <p:nvSpPr>
          <p:cNvPr id="11" name="Oval 10"/>
          <p:cNvSpPr/>
          <p:nvPr/>
        </p:nvSpPr>
        <p:spPr>
          <a:xfrm>
            <a:off x="3690938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4</a:t>
            </a:r>
            <a:endParaRPr lang="nl-BE" dirty="0"/>
          </a:p>
        </p:txBody>
      </p:sp>
      <p:sp>
        <p:nvSpPr>
          <p:cNvPr id="12" name="Oval 11"/>
          <p:cNvSpPr/>
          <p:nvPr/>
        </p:nvSpPr>
        <p:spPr>
          <a:xfrm>
            <a:off x="5447106" y="19785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2</a:t>
            </a:r>
            <a:endParaRPr lang="nl-BE" dirty="0"/>
          </a:p>
        </p:txBody>
      </p:sp>
      <p:sp>
        <p:nvSpPr>
          <p:cNvPr id="13" name="Oval 12"/>
          <p:cNvSpPr/>
          <p:nvPr/>
        </p:nvSpPr>
        <p:spPr>
          <a:xfrm>
            <a:off x="6834186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5</a:t>
            </a:r>
            <a:endParaRPr lang="nl-BE" dirty="0"/>
          </a:p>
        </p:txBody>
      </p:sp>
      <p:sp>
        <p:nvSpPr>
          <p:cNvPr id="14" name="Oval 13"/>
          <p:cNvSpPr/>
          <p:nvPr/>
        </p:nvSpPr>
        <p:spPr>
          <a:xfrm>
            <a:off x="7567179" y="5017062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7</a:t>
            </a:r>
            <a:endParaRPr lang="nl-BE" dirty="0"/>
          </a:p>
        </p:txBody>
      </p:sp>
      <p:sp>
        <p:nvSpPr>
          <p:cNvPr id="15" name="Oval 14"/>
          <p:cNvSpPr/>
          <p:nvPr/>
        </p:nvSpPr>
        <p:spPr>
          <a:xfrm>
            <a:off x="5576886" y="500753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6</a:t>
            </a:r>
            <a:endParaRPr lang="nl-BE" dirty="0"/>
          </a:p>
        </p:txBody>
      </p:sp>
      <p:cxnSp>
        <p:nvCxnSpPr>
          <p:cNvPr id="21" name="Straight Arrow Connector 20"/>
          <p:cNvCxnSpPr>
            <a:stCxn id="10" idx="7"/>
            <a:endCxn id="8" idx="3"/>
          </p:cNvCxnSpPr>
          <p:nvPr/>
        </p:nvCxnSpPr>
        <p:spPr>
          <a:xfrm flipV="1">
            <a:off x="3506811" y="1577321"/>
            <a:ext cx="582567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5"/>
            <a:endCxn id="12" idx="1"/>
          </p:cNvCxnSpPr>
          <p:nvPr/>
        </p:nvCxnSpPr>
        <p:spPr>
          <a:xfrm>
            <a:off x="4978423" y="1577321"/>
            <a:ext cx="652810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9" idx="7"/>
          </p:cNvCxnSpPr>
          <p:nvPr/>
        </p:nvCxnSpPr>
        <p:spPr>
          <a:xfrm flipH="1">
            <a:off x="2249512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1"/>
            <a:endCxn id="10" idx="5"/>
          </p:cNvCxnSpPr>
          <p:nvPr/>
        </p:nvCxnSpPr>
        <p:spPr>
          <a:xfrm flipH="1" flipV="1">
            <a:off x="3506811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5"/>
            <a:endCxn id="13" idx="1"/>
          </p:cNvCxnSpPr>
          <p:nvPr/>
        </p:nvCxnSpPr>
        <p:spPr>
          <a:xfrm>
            <a:off x="6520278" y="2889158"/>
            <a:ext cx="498035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5" idx="0"/>
          </p:cNvCxnSpPr>
          <p:nvPr/>
        </p:nvCxnSpPr>
        <p:spPr>
          <a:xfrm flipH="1">
            <a:off x="6205536" y="4108358"/>
            <a:ext cx="812777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4" idx="0"/>
          </p:cNvCxnSpPr>
          <p:nvPr/>
        </p:nvCxnSpPr>
        <p:spPr>
          <a:xfrm>
            <a:off x="7907358" y="4108358"/>
            <a:ext cx="288471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43111" y="1200150"/>
            <a:ext cx="1352550" cy="62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1</a:t>
            </a:r>
            <a:endParaRPr lang="nl-BE" dirty="0"/>
          </a:p>
        </p:txBody>
      </p:sp>
      <p:cxnSp>
        <p:nvCxnSpPr>
          <p:cNvPr id="4" name="Straight Arrow Connector 3"/>
          <p:cNvCxnSpPr>
            <a:stCxn id="43" idx="2"/>
            <a:endCxn id="9" idx="0"/>
          </p:cNvCxnSpPr>
          <p:nvPr/>
        </p:nvCxnSpPr>
        <p:spPr>
          <a:xfrm>
            <a:off x="1319386" y="1822358"/>
            <a:ext cx="485604" cy="1375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87158" y="2931087"/>
            <a:ext cx="1306122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Persons</a:t>
            </a:r>
            <a:endParaRPr lang="nl-BE" dirty="0"/>
          </a:p>
        </p:txBody>
      </p:sp>
      <p:sp>
        <p:nvSpPr>
          <p:cNvPr id="7" name="Oval Callout 6"/>
          <p:cNvSpPr/>
          <p:nvPr/>
        </p:nvSpPr>
        <p:spPr>
          <a:xfrm>
            <a:off x="7907358" y="4108358"/>
            <a:ext cx="1338696" cy="775354"/>
          </a:xfrm>
          <a:prstGeom prst="wedgeEllipse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persons</a:t>
            </a:r>
            <a:endParaRPr lang="nl-BE" dirty="0"/>
          </a:p>
        </p:txBody>
      </p:sp>
      <p:sp>
        <p:nvSpPr>
          <p:cNvPr id="24" name="Oval 23"/>
          <p:cNvSpPr/>
          <p:nvPr/>
        </p:nvSpPr>
        <p:spPr>
          <a:xfrm>
            <a:off x="5868860" y="1607647"/>
            <a:ext cx="651418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P’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36555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nl-BE" dirty="0"/>
          </a:p>
        </p:txBody>
      </p:sp>
      <p:sp>
        <p:nvSpPr>
          <p:cNvPr id="8" name="Oval 7"/>
          <p:cNvSpPr/>
          <p:nvPr/>
        </p:nvSpPr>
        <p:spPr>
          <a:xfrm>
            <a:off x="3905251" y="666750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 Comp.</a:t>
            </a:r>
            <a:endParaRPr lang="nl-BE" dirty="0"/>
          </a:p>
        </p:txBody>
      </p:sp>
      <p:sp>
        <p:nvSpPr>
          <p:cNvPr id="9" name="Oval 8"/>
          <p:cNvSpPr/>
          <p:nvPr/>
        </p:nvSpPr>
        <p:spPr>
          <a:xfrm>
            <a:off x="1176340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Comp.3</a:t>
            </a:r>
            <a:endParaRPr lang="nl-BE" dirty="0"/>
          </a:p>
        </p:txBody>
      </p:sp>
      <p:sp>
        <p:nvSpPr>
          <p:cNvPr id="10" name="Oval 9"/>
          <p:cNvSpPr/>
          <p:nvPr/>
        </p:nvSpPr>
        <p:spPr>
          <a:xfrm>
            <a:off x="2433639" y="19785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 1</a:t>
            </a:r>
            <a:endParaRPr lang="nl-BE" dirty="0"/>
          </a:p>
        </p:txBody>
      </p:sp>
      <p:sp>
        <p:nvSpPr>
          <p:cNvPr id="11" name="Oval 10"/>
          <p:cNvSpPr/>
          <p:nvPr/>
        </p:nvSpPr>
        <p:spPr>
          <a:xfrm>
            <a:off x="3690938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4</a:t>
            </a:r>
            <a:endParaRPr lang="nl-BE" dirty="0"/>
          </a:p>
        </p:txBody>
      </p:sp>
      <p:sp>
        <p:nvSpPr>
          <p:cNvPr id="12" name="Oval 11"/>
          <p:cNvSpPr/>
          <p:nvPr/>
        </p:nvSpPr>
        <p:spPr>
          <a:xfrm>
            <a:off x="5447106" y="19785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2</a:t>
            </a:r>
            <a:endParaRPr lang="nl-BE" dirty="0"/>
          </a:p>
        </p:txBody>
      </p:sp>
      <p:sp>
        <p:nvSpPr>
          <p:cNvPr id="13" name="Oval 12"/>
          <p:cNvSpPr/>
          <p:nvPr/>
        </p:nvSpPr>
        <p:spPr>
          <a:xfrm>
            <a:off x="6834186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5</a:t>
            </a:r>
            <a:endParaRPr lang="nl-BE" dirty="0"/>
          </a:p>
        </p:txBody>
      </p:sp>
      <p:sp>
        <p:nvSpPr>
          <p:cNvPr id="14" name="Oval 13"/>
          <p:cNvSpPr/>
          <p:nvPr/>
        </p:nvSpPr>
        <p:spPr>
          <a:xfrm>
            <a:off x="7567179" y="500753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7</a:t>
            </a:r>
            <a:endParaRPr lang="nl-BE" dirty="0"/>
          </a:p>
        </p:txBody>
      </p:sp>
      <p:sp>
        <p:nvSpPr>
          <p:cNvPr id="15" name="Oval 14"/>
          <p:cNvSpPr/>
          <p:nvPr/>
        </p:nvSpPr>
        <p:spPr>
          <a:xfrm>
            <a:off x="5576886" y="500753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6</a:t>
            </a:r>
            <a:endParaRPr lang="nl-BE" dirty="0"/>
          </a:p>
        </p:txBody>
      </p:sp>
      <p:cxnSp>
        <p:nvCxnSpPr>
          <p:cNvPr id="21" name="Straight Arrow Connector 20"/>
          <p:cNvCxnSpPr>
            <a:stCxn id="10" idx="7"/>
            <a:endCxn id="8" idx="3"/>
          </p:cNvCxnSpPr>
          <p:nvPr/>
        </p:nvCxnSpPr>
        <p:spPr>
          <a:xfrm flipV="1">
            <a:off x="3506811" y="1577321"/>
            <a:ext cx="582567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5"/>
            <a:endCxn id="12" idx="1"/>
          </p:cNvCxnSpPr>
          <p:nvPr/>
        </p:nvCxnSpPr>
        <p:spPr>
          <a:xfrm>
            <a:off x="4978423" y="1577321"/>
            <a:ext cx="652810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9" idx="7"/>
          </p:cNvCxnSpPr>
          <p:nvPr/>
        </p:nvCxnSpPr>
        <p:spPr>
          <a:xfrm flipH="1">
            <a:off x="2249512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1"/>
            <a:endCxn id="10" idx="5"/>
          </p:cNvCxnSpPr>
          <p:nvPr/>
        </p:nvCxnSpPr>
        <p:spPr>
          <a:xfrm flipH="1" flipV="1">
            <a:off x="3506811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5"/>
            <a:endCxn id="13" idx="1"/>
          </p:cNvCxnSpPr>
          <p:nvPr/>
        </p:nvCxnSpPr>
        <p:spPr>
          <a:xfrm>
            <a:off x="6520278" y="2889158"/>
            <a:ext cx="498035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5" idx="0"/>
          </p:cNvCxnSpPr>
          <p:nvPr/>
        </p:nvCxnSpPr>
        <p:spPr>
          <a:xfrm flipH="1">
            <a:off x="6205536" y="4108358"/>
            <a:ext cx="812777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4" idx="0"/>
          </p:cNvCxnSpPr>
          <p:nvPr/>
        </p:nvCxnSpPr>
        <p:spPr>
          <a:xfrm>
            <a:off x="7907358" y="4108358"/>
            <a:ext cx="288471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43111" y="1200150"/>
            <a:ext cx="1352550" cy="62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1</a:t>
            </a:r>
            <a:endParaRPr lang="nl-BE" dirty="0"/>
          </a:p>
        </p:txBody>
      </p:sp>
      <p:cxnSp>
        <p:nvCxnSpPr>
          <p:cNvPr id="4" name="Straight Arrow Connector 3"/>
          <p:cNvCxnSpPr>
            <a:stCxn id="43" idx="2"/>
            <a:endCxn id="9" idx="0"/>
          </p:cNvCxnSpPr>
          <p:nvPr/>
        </p:nvCxnSpPr>
        <p:spPr>
          <a:xfrm>
            <a:off x="1319386" y="1822358"/>
            <a:ext cx="485604" cy="1375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87158" y="2931087"/>
            <a:ext cx="1306122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Persons</a:t>
            </a:r>
            <a:endParaRPr lang="nl-BE" dirty="0"/>
          </a:p>
        </p:txBody>
      </p:sp>
      <p:sp>
        <p:nvSpPr>
          <p:cNvPr id="7" name="Oval Callout 6"/>
          <p:cNvSpPr/>
          <p:nvPr/>
        </p:nvSpPr>
        <p:spPr>
          <a:xfrm>
            <a:off x="7907358" y="4108358"/>
            <a:ext cx="1338696" cy="775354"/>
          </a:xfrm>
          <a:prstGeom prst="wedgeEllipse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persons</a:t>
            </a:r>
            <a:endParaRPr lang="nl-BE" dirty="0"/>
          </a:p>
        </p:txBody>
      </p:sp>
      <p:sp>
        <p:nvSpPr>
          <p:cNvPr id="24" name="Oval 23"/>
          <p:cNvSpPr/>
          <p:nvPr/>
        </p:nvSpPr>
        <p:spPr>
          <a:xfrm>
            <a:off x="7440067" y="2846296"/>
            <a:ext cx="651418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P’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54551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nl-BE" dirty="0"/>
          </a:p>
        </p:txBody>
      </p:sp>
      <p:sp>
        <p:nvSpPr>
          <p:cNvPr id="8" name="Oval 7"/>
          <p:cNvSpPr/>
          <p:nvPr/>
        </p:nvSpPr>
        <p:spPr>
          <a:xfrm>
            <a:off x="3905251" y="666750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 Comp.</a:t>
            </a:r>
            <a:endParaRPr lang="nl-BE" dirty="0"/>
          </a:p>
        </p:txBody>
      </p:sp>
      <p:sp>
        <p:nvSpPr>
          <p:cNvPr id="9" name="Oval 8"/>
          <p:cNvSpPr/>
          <p:nvPr/>
        </p:nvSpPr>
        <p:spPr>
          <a:xfrm>
            <a:off x="1176340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Comp.3</a:t>
            </a:r>
            <a:endParaRPr lang="nl-BE" dirty="0"/>
          </a:p>
        </p:txBody>
      </p:sp>
      <p:sp>
        <p:nvSpPr>
          <p:cNvPr id="10" name="Oval 9"/>
          <p:cNvSpPr/>
          <p:nvPr/>
        </p:nvSpPr>
        <p:spPr>
          <a:xfrm>
            <a:off x="2433639" y="19785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 1</a:t>
            </a:r>
            <a:endParaRPr lang="nl-BE" dirty="0"/>
          </a:p>
        </p:txBody>
      </p:sp>
      <p:sp>
        <p:nvSpPr>
          <p:cNvPr id="11" name="Oval 10"/>
          <p:cNvSpPr/>
          <p:nvPr/>
        </p:nvSpPr>
        <p:spPr>
          <a:xfrm>
            <a:off x="3690938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4</a:t>
            </a:r>
            <a:endParaRPr lang="nl-BE" dirty="0"/>
          </a:p>
        </p:txBody>
      </p:sp>
      <p:sp>
        <p:nvSpPr>
          <p:cNvPr id="12" name="Oval 11"/>
          <p:cNvSpPr/>
          <p:nvPr/>
        </p:nvSpPr>
        <p:spPr>
          <a:xfrm>
            <a:off x="5447106" y="19785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2</a:t>
            </a:r>
            <a:endParaRPr lang="nl-BE" dirty="0"/>
          </a:p>
        </p:txBody>
      </p:sp>
      <p:sp>
        <p:nvSpPr>
          <p:cNvPr id="13" name="Oval 12"/>
          <p:cNvSpPr/>
          <p:nvPr/>
        </p:nvSpPr>
        <p:spPr>
          <a:xfrm>
            <a:off x="6834186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5</a:t>
            </a:r>
            <a:endParaRPr lang="nl-BE" dirty="0"/>
          </a:p>
        </p:txBody>
      </p:sp>
      <p:sp>
        <p:nvSpPr>
          <p:cNvPr id="14" name="Oval 13"/>
          <p:cNvSpPr/>
          <p:nvPr/>
        </p:nvSpPr>
        <p:spPr>
          <a:xfrm>
            <a:off x="7567179" y="500753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7</a:t>
            </a:r>
            <a:endParaRPr lang="nl-BE" dirty="0"/>
          </a:p>
        </p:txBody>
      </p:sp>
      <p:sp>
        <p:nvSpPr>
          <p:cNvPr id="15" name="Oval 14"/>
          <p:cNvSpPr/>
          <p:nvPr/>
        </p:nvSpPr>
        <p:spPr>
          <a:xfrm>
            <a:off x="5576886" y="500753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6</a:t>
            </a:r>
            <a:endParaRPr lang="nl-BE" dirty="0"/>
          </a:p>
        </p:txBody>
      </p:sp>
      <p:cxnSp>
        <p:nvCxnSpPr>
          <p:cNvPr id="21" name="Straight Arrow Connector 20"/>
          <p:cNvCxnSpPr>
            <a:stCxn id="10" idx="7"/>
            <a:endCxn id="8" idx="3"/>
          </p:cNvCxnSpPr>
          <p:nvPr/>
        </p:nvCxnSpPr>
        <p:spPr>
          <a:xfrm flipV="1">
            <a:off x="3506811" y="1577321"/>
            <a:ext cx="582567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5"/>
            <a:endCxn id="12" idx="1"/>
          </p:cNvCxnSpPr>
          <p:nvPr/>
        </p:nvCxnSpPr>
        <p:spPr>
          <a:xfrm>
            <a:off x="4978423" y="1577321"/>
            <a:ext cx="652810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9" idx="7"/>
          </p:cNvCxnSpPr>
          <p:nvPr/>
        </p:nvCxnSpPr>
        <p:spPr>
          <a:xfrm flipH="1">
            <a:off x="2249512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1"/>
            <a:endCxn id="10" idx="5"/>
          </p:cNvCxnSpPr>
          <p:nvPr/>
        </p:nvCxnSpPr>
        <p:spPr>
          <a:xfrm flipH="1" flipV="1">
            <a:off x="3506811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5"/>
            <a:endCxn id="13" idx="1"/>
          </p:cNvCxnSpPr>
          <p:nvPr/>
        </p:nvCxnSpPr>
        <p:spPr>
          <a:xfrm>
            <a:off x="6520278" y="2889158"/>
            <a:ext cx="498035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5" idx="0"/>
          </p:cNvCxnSpPr>
          <p:nvPr/>
        </p:nvCxnSpPr>
        <p:spPr>
          <a:xfrm flipH="1">
            <a:off x="6205536" y="4108358"/>
            <a:ext cx="812777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4" idx="0"/>
          </p:cNvCxnSpPr>
          <p:nvPr/>
        </p:nvCxnSpPr>
        <p:spPr>
          <a:xfrm>
            <a:off x="7907358" y="4108358"/>
            <a:ext cx="288471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43111" y="1200150"/>
            <a:ext cx="1352550" cy="62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1</a:t>
            </a:r>
            <a:endParaRPr lang="nl-BE" dirty="0"/>
          </a:p>
        </p:txBody>
      </p:sp>
      <p:cxnSp>
        <p:nvCxnSpPr>
          <p:cNvPr id="4" name="Straight Arrow Connector 3"/>
          <p:cNvCxnSpPr>
            <a:stCxn id="43" idx="2"/>
            <a:endCxn id="9" idx="0"/>
          </p:cNvCxnSpPr>
          <p:nvPr/>
        </p:nvCxnSpPr>
        <p:spPr>
          <a:xfrm>
            <a:off x="1319386" y="1822358"/>
            <a:ext cx="485604" cy="1375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87158" y="2931087"/>
            <a:ext cx="1306122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Persons</a:t>
            </a:r>
            <a:endParaRPr lang="nl-BE" dirty="0"/>
          </a:p>
        </p:txBody>
      </p:sp>
      <p:sp>
        <p:nvSpPr>
          <p:cNvPr id="24" name="Oval 23"/>
          <p:cNvSpPr/>
          <p:nvPr/>
        </p:nvSpPr>
        <p:spPr>
          <a:xfrm>
            <a:off x="8275612" y="4740837"/>
            <a:ext cx="651418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P’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62700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nl-BE" dirty="0"/>
          </a:p>
        </p:txBody>
      </p:sp>
      <p:sp>
        <p:nvSpPr>
          <p:cNvPr id="8" name="Oval 7"/>
          <p:cNvSpPr/>
          <p:nvPr/>
        </p:nvSpPr>
        <p:spPr>
          <a:xfrm>
            <a:off x="3905251" y="666750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 Comp.</a:t>
            </a:r>
            <a:endParaRPr lang="nl-BE" dirty="0"/>
          </a:p>
        </p:txBody>
      </p:sp>
      <p:sp>
        <p:nvSpPr>
          <p:cNvPr id="9" name="Oval 8"/>
          <p:cNvSpPr/>
          <p:nvPr/>
        </p:nvSpPr>
        <p:spPr>
          <a:xfrm>
            <a:off x="1176340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Comp.3</a:t>
            </a:r>
            <a:endParaRPr lang="nl-BE" dirty="0"/>
          </a:p>
        </p:txBody>
      </p:sp>
      <p:sp>
        <p:nvSpPr>
          <p:cNvPr id="10" name="Oval 9"/>
          <p:cNvSpPr/>
          <p:nvPr/>
        </p:nvSpPr>
        <p:spPr>
          <a:xfrm>
            <a:off x="2433639" y="19785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 1</a:t>
            </a:r>
            <a:endParaRPr lang="nl-BE" dirty="0"/>
          </a:p>
        </p:txBody>
      </p:sp>
      <p:sp>
        <p:nvSpPr>
          <p:cNvPr id="11" name="Oval 10"/>
          <p:cNvSpPr/>
          <p:nvPr/>
        </p:nvSpPr>
        <p:spPr>
          <a:xfrm>
            <a:off x="3690938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4</a:t>
            </a:r>
            <a:endParaRPr lang="nl-BE" dirty="0"/>
          </a:p>
        </p:txBody>
      </p:sp>
      <p:sp>
        <p:nvSpPr>
          <p:cNvPr id="12" name="Oval 11"/>
          <p:cNvSpPr/>
          <p:nvPr/>
        </p:nvSpPr>
        <p:spPr>
          <a:xfrm>
            <a:off x="5447106" y="19785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2</a:t>
            </a:r>
            <a:endParaRPr lang="nl-BE" dirty="0"/>
          </a:p>
        </p:txBody>
      </p:sp>
      <p:sp>
        <p:nvSpPr>
          <p:cNvPr id="13" name="Oval 12"/>
          <p:cNvSpPr/>
          <p:nvPr/>
        </p:nvSpPr>
        <p:spPr>
          <a:xfrm>
            <a:off x="6834186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5</a:t>
            </a:r>
            <a:endParaRPr lang="nl-BE" dirty="0"/>
          </a:p>
        </p:txBody>
      </p:sp>
      <p:sp>
        <p:nvSpPr>
          <p:cNvPr id="14" name="Oval 13"/>
          <p:cNvSpPr/>
          <p:nvPr/>
        </p:nvSpPr>
        <p:spPr>
          <a:xfrm>
            <a:off x="7567179" y="500753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7</a:t>
            </a:r>
            <a:endParaRPr lang="nl-BE" dirty="0"/>
          </a:p>
        </p:txBody>
      </p:sp>
      <p:sp>
        <p:nvSpPr>
          <p:cNvPr id="15" name="Oval 14"/>
          <p:cNvSpPr/>
          <p:nvPr/>
        </p:nvSpPr>
        <p:spPr>
          <a:xfrm>
            <a:off x="5576886" y="500753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6</a:t>
            </a:r>
            <a:endParaRPr lang="nl-BE" dirty="0"/>
          </a:p>
        </p:txBody>
      </p:sp>
      <p:cxnSp>
        <p:nvCxnSpPr>
          <p:cNvPr id="21" name="Straight Arrow Connector 20"/>
          <p:cNvCxnSpPr>
            <a:stCxn id="10" idx="7"/>
            <a:endCxn id="8" idx="3"/>
          </p:cNvCxnSpPr>
          <p:nvPr/>
        </p:nvCxnSpPr>
        <p:spPr>
          <a:xfrm flipV="1">
            <a:off x="3506811" y="1577321"/>
            <a:ext cx="582567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5"/>
            <a:endCxn id="12" idx="1"/>
          </p:cNvCxnSpPr>
          <p:nvPr/>
        </p:nvCxnSpPr>
        <p:spPr>
          <a:xfrm>
            <a:off x="4978423" y="1577321"/>
            <a:ext cx="652810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9" idx="7"/>
          </p:cNvCxnSpPr>
          <p:nvPr/>
        </p:nvCxnSpPr>
        <p:spPr>
          <a:xfrm flipH="1">
            <a:off x="2249512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1"/>
            <a:endCxn id="10" idx="5"/>
          </p:cNvCxnSpPr>
          <p:nvPr/>
        </p:nvCxnSpPr>
        <p:spPr>
          <a:xfrm flipH="1" flipV="1">
            <a:off x="3506811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5"/>
            <a:endCxn id="13" idx="1"/>
          </p:cNvCxnSpPr>
          <p:nvPr/>
        </p:nvCxnSpPr>
        <p:spPr>
          <a:xfrm>
            <a:off x="6520278" y="2889158"/>
            <a:ext cx="498035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5" idx="0"/>
          </p:cNvCxnSpPr>
          <p:nvPr/>
        </p:nvCxnSpPr>
        <p:spPr>
          <a:xfrm flipH="1">
            <a:off x="6205536" y="4108358"/>
            <a:ext cx="812777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4" idx="0"/>
          </p:cNvCxnSpPr>
          <p:nvPr/>
        </p:nvCxnSpPr>
        <p:spPr>
          <a:xfrm>
            <a:off x="7907358" y="4108358"/>
            <a:ext cx="288471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43111" y="1200150"/>
            <a:ext cx="1352550" cy="62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1</a:t>
            </a:r>
            <a:endParaRPr lang="nl-BE" dirty="0"/>
          </a:p>
        </p:txBody>
      </p:sp>
      <p:cxnSp>
        <p:nvCxnSpPr>
          <p:cNvPr id="4" name="Straight Arrow Connector 3"/>
          <p:cNvCxnSpPr>
            <a:stCxn id="43" idx="2"/>
            <a:endCxn id="9" idx="0"/>
          </p:cNvCxnSpPr>
          <p:nvPr/>
        </p:nvCxnSpPr>
        <p:spPr>
          <a:xfrm>
            <a:off x="1319386" y="1822358"/>
            <a:ext cx="485604" cy="1375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87158" y="2931087"/>
            <a:ext cx="1306122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Persons</a:t>
            </a:r>
            <a:endParaRPr lang="nl-BE" dirty="0"/>
          </a:p>
        </p:txBody>
      </p:sp>
      <p:sp>
        <p:nvSpPr>
          <p:cNvPr id="24" name="Oval 23"/>
          <p:cNvSpPr/>
          <p:nvPr/>
        </p:nvSpPr>
        <p:spPr>
          <a:xfrm>
            <a:off x="8275612" y="4740837"/>
            <a:ext cx="651418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P’</a:t>
            </a:r>
            <a:endParaRPr lang="nl-BE" dirty="0"/>
          </a:p>
        </p:txBody>
      </p:sp>
      <p:sp>
        <p:nvSpPr>
          <p:cNvPr id="22" name="Oval 21"/>
          <p:cNvSpPr/>
          <p:nvPr/>
        </p:nvSpPr>
        <p:spPr>
          <a:xfrm>
            <a:off x="4715286" y="4794158"/>
            <a:ext cx="1306122" cy="533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3760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nl-BE" dirty="0"/>
          </a:p>
        </p:txBody>
      </p:sp>
      <p:sp>
        <p:nvSpPr>
          <p:cNvPr id="8" name="Oval 7"/>
          <p:cNvSpPr/>
          <p:nvPr/>
        </p:nvSpPr>
        <p:spPr>
          <a:xfrm>
            <a:off x="3905251" y="666750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 Comp.</a:t>
            </a:r>
            <a:endParaRPr lang="nl-BE" dirty="0"/>
          </a:p>
        </p:txBody>
      </p:sp>
      <p:sp>
        <p:nvSpPr>
          <p:cNvPr id="9" name="Oval 8"/>
          <p:cNvSpPr/>
          <p:nvPr/>
        </p:nvSpPr>
        <p:spPr>
          <a:xfrm>
            <a:off x="1176340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Comp.3</a:t>
            </a:r>
            <a:endParaRPr lang="nl-BE" dirty="0"/>
          </a:p>
        </p:txBody>
      </p:sp>
      <p:sp>
        <p:nvSpPr>
          <p:cNvPr id="10" name="Oval 9"/>
          <p:cNvSpPr/>
          <p:nvPr/>
        </p:nvSpPr>
        <p:spPr>
          <a:xfrm>
            <a:off x="2433639" y="19785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 1</a:t>
            </a:r>
            <a:endParaRPr lang="nl-BE" dirty="0"/>
          </a:p>
        </p:txBody>
      </p:sp>
      <p:sp>
        <p:nvSpPr>
          <p:cNvPr id="11" name="Oval 10"/>
          <p:cNvSpPr/>
          <p:nvPr/>
        </p:nvSpPr>
        <p:spPr>
          <a:xfrm>
            <a:off x="3690938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4</a:t>
            </a:r>
            <a:endParaRPr lang="nl-BE" dirty="0"/>
          </a:p>
        </p:txBody>
      </p:sp>
      <p:sp>
        <p:nvSpPr>
          <p:cNvPr id="12" name="Oval 11"/>
          <p:cNvSpPr/>
          <p:nvPr/>
        </p:nvSpPr>
        <p:spPr>
          <a:xfrm>
            <a:off x="5447106" y="19785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2</a:t>
            </a:r>
            <a:endParaRPr lang="nl-BE" dirty="0"/>
          </a:p>
        </p:txBody>
      </p:sp>
      <p:sp>
        <p:nvSpPr>
          <p:cNvPr id="13" name="Oval 12"/>
          <p:cNvSpPr/>
          <p:nvPr/>
        </p:nvSpPr>
        <p:spPr>
          <a:xfrm>
            <a:off x="6834186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5</a:t>
            </a:r>
            <a:endParaRPr lang="nl-BE" dirty="0"/>
          </a:p>
        </p:txBody>
      </p:sp>
      <p:sp>
        <p:nvSpPr>
          <p:cNvPr id="14" name="Oval 13"/>
          <p:cNvSpPr/>
          <p:nvPr/>
        </p:nvSpPr>
        <p:spPr>
          <a:xfrm>
            <a:off x="7567179" y="500753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7</a:t>
            </a:r>
            <a:endParaRPr lang="nl-BE" dirty="0"/>
          </a:p>
        </p:txBody>
      </p:sp>
      <p:sp>
        <p:nvSpPr>
          <p:cNvPr id="15" name="Oval 14"/>
          <p:cNvSpPr/>
          <p:nvPr/>
        </p:nvSpPr>
        <p:spPr>
          <a:xfrm>
            <a:off x="5576886" y="500753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6</a:t>
            </a:r>
            <a:endParaRPr lang="nl-BE" dirty="0"/>
          </a:p>
        </p:txBody>
      </p:sp>
      <p:cxnSp>
        <p:nvCxnSpPr>
          <p:cNvPr id="21" name="Straight Arrow Connector 20"/>
          <p:cNvCxnSpPr>
            <a:stCxn id="10" idx="7"/>
            <a:endCxn id="8" idx="3"/>
          </p:cNvCxnSpPr>
          <p:nvPr/>
        </p:nvCxnSpPr>
        <p:spPr>
          <a:xfrm flipV="1">
            <a:off x="3506811" y="1577321"/>
            <a:ext cx="582567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5"/>
            <a:endCxn id="12" idx="1"/>
          </p:cNvCxnSpPr>
          <p:nvPr/>
        </p:nvCxnSpPr>
        <p:spPr>
          <a:xfrm>
            <a:off x="4978423" y="1577321"/>
            <a:ext cx="652810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9" idx="7"/>
          </p:cNvCxnSpPr>
          <p:nvPr/>
        </p:nvCxnSpPr>
        <p:spPr>
          <a:xfrm flipH="1">
            <a:off x="2249512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1"/>
            <a:endCxn id="10" idx="5"/>
          </p:cNvCxnSpPr>
          <p:nvPr/>
        </p:nvCxnSpPr>
        <p:spPr>
          <a:xfrm flipH="1" flipV="1">
            <a:off x="3506811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5"/>
            <a:endCxn id="13" idx="1"/>
          </p:cNvCxnSpPr>
          <p:nvPr/>
        </p:nvCxnSpPr>
        <p:spPr>
          <a:xfrm>
            <a:off x="6520278" y="2889158"/>
            <a:ext cx="498035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5" idx="0"/>
          </p:cNvCxnSpPr>
          <p:nvPr/>
        </p:nvCxnSpPr>
        <p:spPr>
          <a:xfrm flipH="1">
            <a:off x="6205536" y="4108358"/>
            <a:ext cx="812777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4" idx="0"/>
          </p:cNvCxnSpPr>
          <p:nvPr/>
        </p:nvCxnSpPr>
        <p:spPr>
          <a:xfrm>
            <a:off x="7907358" y="4108358"/>
            <a:ext cx="288471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43111" y="1200150"/>
            <a:ext cx="1352550" cy="62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1</a:t>
            </a:r>
            <a:endParaRPr lang="nl-BE" dirty="0"/>
          </a:p>
        </p:txBody>
      </p:sp>
      <p:cxnSp>
        <p:nvCxnSpPr>
          <p:cNvPr id="4" name="Straight Arrow Connector 3"/>
          <p:cNvCxnSpPr>
            <a:stCxn id="43" idx="2"/>
            <a:endCxn id="9" idx="0"/>
          </p:cNvCxnSpPr>
          <p:nvPr/>
        </p:nvCxnSpPr>
        <p:spPr>
          <a:xfrm>
            <a:off x="1319386" y="1822358"/>
            <a:ext cx="485604" cy="1375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87158" y="2931087"/>
            <a:ext cx="1306122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Persons</a:t>
            </a:r>
            <a:endParaRPr lang="nl-BE" dirty="0"/>
          </a:p>
        </p:txBody>
      </p:sp>
      <p:sp>
        <p:nvSpPr>
          <p:cNvPr id="24" name="Oval 23"/>
          <p:cNvSpPr/>
          <p:nvPr/>
        </p:nvSpPr>
        <p:spPr>
          <a:xfrm>
            <a:off x="8275612" y="4740837"/>
            <a:ext cx="651418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P’</a:t>
            </a:r>
            <a:endParaRPr lang="nl-BE" dirty="0"/>
          </a:p>
        </p:txBody>
      </p:sp>
      <p:sp>
        <p:nvSpPr>
          <p:cNvPr id="22" name="Oval 21"/>
          <p:cNvSpPr/>
          <p:nvPr/>
        </p:nvSpPr>
        <p:spPr>
          <a:xfrm>
            <a:off x="4769633" y="4791545"/>
            <a:ext cx="1306122" cy="533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Cars</a:t>
            </a:r>
            <a:endParaRPr lang="nl-BE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2433639" y="4264587"/>
            <a:ext cx="1576386" cy="1009650"/>
          </a:xfrm>
          <a:prstGeom prst="wedgeRoundRectCallout">
            <a:avLst>
              <a:gd name="adj1" fmla="val 53487"/>
              <a:gd name="adj2" fmla="val -8372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need cars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69530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nl-BE" dirty="0"/>
          </a:p>
        </p:txBody>
      </p:sp>
      <p:sp>
        <p:nvSpPr>
          <p:cNvPr id="8" name="Oval 7"/>
          <p:cNvSpPr/>
          <p:nvPr/>
        </p:nvSpPr>
        <p:spPr>
          <a:xfrm>
            <a:off x="3905251" y="666750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 Comp.</a:t>
            </a:r>
            <a:endParaRPr lang="nl-BE" dirty="0"/>
          </a:p>
        </p:txBody>
      </p:sp>
      <p:sp>
        <p:nvSpPr>
          <p:cNvPr id="9" name="Oval 8"/>
          <p:cNvSpPr/>
          <p:nvPr/>
        </p:nvSpPr>
        <p:spPr>
          <a:xfrm>
            <a:off x="1176340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Comp.3</a:t>
            </a:r>
            <a:endParaRPr lang="nl-BE" dirty="0"/>
          </a:p>
        </p:txBody>
      </p:sp>
      <p:sp>
        <p:nvSpPr>
          <p:cNvPr id="10" name="Oval 9"/>
          <p:cNvSpPr/>
          <p:nvPr/>
        </p:nvSpPr>
        <p:spPr>
          <a:xfrm>
            <a:off x="2433639" y="19785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 1</a:t>
            </a:r>
            <a:endParaRPr lang="nl-BE" dirty="0"/>
          </a:p>
        </p:txBody>
      </p:sp>
      <p:sp>
        <p:nvSpPr>
          <p:cNvPr id="11" name="Oval 10"/>
          <p:cNvSpPr/>
          <p:nvPr/>
        </p:nvSpPr>
        <p:spPr>
          <a:xfrm>
            <a:off x="3690938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4</a:t>
            </a:r>
            <a:endParaRPr lang="nl-BE" dirty="0"/>
          </a:p>
        </p:txBody>
      </p:sp>
      <p:sp>
        <p:nvSpPr>
          <p:cNvPr id="12" name="Oval 11"/>
          <p:cNvSpPr/>
          <p:nvPr/>
        </p:nvSpPr>
        <p:spPr>
          <a:xfrm>
            <a:off x="5447106" y="19785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2</a:t>
            </a:r>
            <a:endParaRPr lang="nl-BE" dirty="0"/>
          </a:p>
        </p:txBody>
      </p:sp>
      <p:sp>
        <p:nvSpPr>
          <p:cNvPr id="13" name="Oval 12"/>
          <p:cNvSpPr/>
          <p:nvPr/>
        </p:nvSpPr>
        <p:spPr>
          <a:xfrm>
            <a:off x="6834186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5</a:t>
            </a:r>
            <a:endParaRPr lang="nl-BE" dirty="0"/>
          </a:p>
        </p:txBody>
      </p:sp>
      <p:sp>
        <p:nvSpPr>
          <p:cNvPr id="14" name="Oval 13"/>
          <p:cNvSpPr/>
          <p:nvPr/>
        </p:nvSpPr>
        <p:spPr>
          <a:xfrm>
            <a:off x="7567179" y="500753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7</a:t>
            </a:r>
            <a:endParaRPr lang="nl-BE" dirty="0"/>
          </a:p>
        </p:txBody>
      </p:sp>
      <p:sp>
        <p:nvSpPr>
          <p:cNvPr id="15" name="Oval 14"/>
          <p:cNvSpPr/>
          <p:nvPr/>
        </p:nvSpPr>
        <p:spPr>
          <a:xfrm>
            <a:off x="5576886" y="500753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6</a:t>
            </a:r>
            <a:endParaRPr lang="nl-BE" dirty="0"/>
          </a:p>
        </p:txBody>
      </p:sp>
      <p:cxnSp>
        <p:nvCxnSpPr>
          <p:cNvPr id="21" name="Straight Arrow Connector 20"/>
          <p:cNvCxnSpPr>
            <a:stCxn id="10" idx="7"/>
            <a:endCxn id="8" idx="3"/>
          </p:cNvCxnSpPr>
          <p:nvPr/>
        </p:nvCxnSpPr>
        <p:spPr>
          <a:xfrm flipV="1">
            <a:off x="3506811" y="1577321"/>
            <a:ext cx="582567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5"/>
            <a:endCxn id="12" idx="1"/>
          </p:cNvCxnSpPr>
          <p:nvPr/>
        </p:nvCxnSpPr>
        <p:spPr>
          <a:xfrm>
            <a:off x="4978423" y="1577321"/>
            <a:ext cx="652810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9" idx="7"/>
          </p:cNvCxnSpPr>
          <p:nvPr/>
        </p:nvCxnSpPr>
        <p:spPr>
          <a:xfrm flipH="1">
            <a:off x="2249512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1"/>
            <a:endCxn id="10" idx="5"/>
          </p:cNvCxnSpPr>
          <p:nvPr/>
        </p:nvCxnSpPr>
        <p:spPr>
          <a:xfrm flipH="1" flipV="1">
            <a:off x="3506811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5"/>
            <a:endCxn id="13" idx="1"/>
          </p:cNvCxnSpPr>
          <p:nvPr/>
        </p:nvCxnSpPr>
        <p:spPr>
          <a:xfrm>
            <a:off x="6520278" y="2889158"/>
            <a:ext cx="498035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5" idx="0"/>
          </p:cNvCxnSpPr>
          <p:nvPr/>
        </p:nvCxnSpPr>
        <p:spPr>
          <a:xfrm flipH="1">
            <a:off x="6205536" y="4108358"/>
            <a:ext cx="812777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4" idx="0"/>
          </p:cNvCxnSpPr>
          <p:nvPr/>
        </p:nvCxnSpPr>
        <p:spPr>
          <a:xfrm>
            <a:off x="7907358" y="4108358"/>
            <a:ext cx="288471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43111" y="1200150"/>
            <a:ext cx="1352550" cy="62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1</a:t>
            </a:r>
            <a:endParaRPr lang="nl-BE" dirty="0"/>
          </a:p>
        </p:txBody>
      </p:sp>
      <p:cxnSp>
        <p:nvCxnSpPr>
          <p:cNvPr id="4" name="Straight Arrow Connector 3"/>
          <p:cNvCxnSpPr>
            <a:stCxn id="43" idx="2"/>
            <a:endCxn id="9" idx="0"/>
          </p:cNvCxnSpPr>
          <p:nvPr/>
        </p:nvCxnSpPr>
        <p:spPr>
          <a:xfrm>
            <a:off x="1319386" y="1822358"/>
            <a:ext cx="485604" cy="1375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87158" y="2931087"/>
            <a:ext cx="1306122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Persons</a:t>
            </a:r>
            <a:endParaRPr lang="nl-BE" dirty="0"/>
          </a:p>
        </p:txBody>
      </p:sp>
      <p:sp>
        <p:nvSpPr>
          <p:cNvPr id="24" name="Oval 23"/>
          <p:cNvSpPr/>
          <p:nvPr/>
        </p:nvSpPr>
        <p:spPr>
          <a:xfrm>
            <a:off x="8275612" y="4740837"/>
            <a:ext cx="651418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P’</a:t>
            </a:r>
            <a:endParaRPr lang="nl-BE" dirty="0"/>
          </a:p>
        </p:txBody>
      </p:sp>
      <p:sp>
        <p:nvSpPr>
          <p:cNvPr id="22" name="Oval 21"/>
          <p:cNvSpPr/>
          <p:nvPr/>
        </p:nvSpPr>
        <p:spPr>
          <a:xfrm>
            <a:off x="4769633" y="4791545"/>
            <a:ext cx="1306122" cy="533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Cars</a:t>
            </a:r>
            <a:endParaRPr lang="nl-BE" dirty="0"/>
          </a:p>
        </p:txBody>
      </p:sp>
      <p:sp>
        <p:nvSpPr>
          <p:cNvPr id="26" name="Oval 25"/>
          <p:cNvSpPr/>
          <p:nvPr/>
        </p:nvSpPr>
        <p:spPr>
          <a:xfrm>
            <a:off x="4350190" y="2901766"/>
            <a:ext cx="589008" cy="533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C’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05804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nl-BE" dirty="0"/>
          </a:p>
        </p:txBody>
      </p:sp>
      <p:sp>
        <p:nvSpPr>
          <p:cNvPr id="8" name="Oval 7"/>
          <p:cNvSpPr/>
          <p:nvPr/>
        </p:nvSpPr>
        <p:spPr>
          <a:xfrm>
            <a:off x="3905251" y="666750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 Comp.</a:t>
            </a:r>
            <a:endParaRPr lang="nl-BE" dirty="0"/>
          </a:p>
        </p:txBody>
      </p:sp>
      <p:sp>
        <p:nvSpPr>
          <p:cNvPr id="9" name="Oval 8"/>
          <p:cNvSpPr/>
          <p:nvPr/>
        </p:nvSpPr>
        <p:spPr>
          <a:xfrm>
            <a:off x="1176340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Comp.3</a:t>
            </a:r>
            <a:endParaRPr lang="nl-BE" dirty="0"/>
          </a:p>
        </p:txBody>
      </p:sp>
      <p:sp>
        <p:nvSpPr>
          <p:cNvPr id="10" name="Oval 9"/>
          <p:cNvSpPr/>
          <p:nvPr/>
        </p:nvSpPr>
        <p:spPr>
          <a:xfrm>
            <a:off x="2433639" y="19785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 1</a:t>
            </a:r>
            <a:endParaRPr lang="nl-BE" dirty="0"/>
          </a:p>
        </p:txBody>
      </p:sp>
      <p:sp>
        <p:nvSpPr>
          <p:cNvPr id="11" name="Oval 10"/>
          <p:cNvSpPr/>
          <p:nvPr/>
        </p:nvSpPr>
        <p:spPr>
          <a:xfrm>
            <a:off x="3690938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4</a:t>
            </a:r>
            <a:endParaRPr lang="nl-BE" dirty="0"/>
          </a:p>
        </p:txBody>
      </p:sp>
      <p:sp>
        <p:nvSpPr>
          <p:cNvPr id="12" name="Oval 11"/>
          <p:cNvSpPr/>
          <p:nvPr/>
        </p:nvSpPr>
        <p:spPr>
          <a:xfrm>
            <a:off x="5447106" y="19785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2</a:t>
            </a:r>
            <a:endParaRPr lang="nl-BE" dirty="0"/>
          </a:p>
        </p:txBody>
      </p:sp>
      <p:sp>
        <p:nvSpPr>
          <p:cNvPr id="13" name="Oval 12"/>
          <p:cNvSpPr/>
          <p:nvPr/>
        </p:nvSpPr>
        <p:spPr>
          <a:xfrm>
            <a:off x="6834186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5</a:t>
            </a:r>
            <a:endParaRPr lang="nl-BE" dirty="0"/>
          </a:p>
        </p:txBody>
      </p:sp>
      <p:sp>
        <p:nvSpPr>
          <p:cNvPr id="14" name="Oval 13"/>
          <p:cNvSpPr/>
          <p:nvPr/>
        </p:nvSpPr>
        <p:spPr>
          <a:xfrm>
            <a:off x="7567179" y="500753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7</a:t>
            </a:r>
            <a:endParaRPr lang="nl-BE" dirty="0"/>
          </a:p>
        </p:txBody>
      </p:sp>
      <p:sp>
        <p:nvSpPr>
          <p:cNvPr id="15" name="Oval 14"/>
          <p:cNvSpPr/>
          <p:nvPr/>
        </p:nvSpPr>
        <p:spPr>
          <a:xfrm>
            <a:off x="5576886" y="500753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6</a:t>
            </a:r>
            <a:endParaRPr lang="nl-BE" dirty="0"/>
          </a:p>
        </p:txBody>
      </p:sp>
      <p:cxnSp>
        <p:nvCxnSpPr>
          <p:cNvPr id="21" name="Straight Arrow Connector 20"/>
          <p:cNvCxnSpPr>
            <a:stCxn id="10" idx="7"/>
            <a:endCxn id="8" idx="3"/>
          </p:cNvCxnSpPr>
          <p:nvPr/>
        </p:nvCxnSpPr>
        <p:spPr>
          <a:xfrm flipV="1">
            <a:off x="3506811" y="1577321"/>
            <a:ext cx="582567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5"/>
            <a:endCxn id="12" idx="1"/>
          </p:cNvCxnSpPr>
          <p:nvPr/>
        </p:nvCxnSpPr>
        <p:spPr>
          <a:xfrm>
            <a:off x="4978423" y="1577321"/>
            <a:ext cx="652810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9" idx="7"/>
          </p:cNvCxnSpPr>
          <p:nvPr/>
        </p:nvCxnSpPr>
        <p:spPr>
          <a:xfrm flipH="1">
            <a:off x="2249512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1"/>
            <a:endCxn id="10" idx="5"/>
          </p:cNvCxnSpPr>
          <p:nvPr/>
        </p:nvCxnSpPr>
        <p:spPr>
          <a:xfrm flipH="1" flipV="1">
            <a:off x="3506811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5"/>
            <a:endCxn id="13" idx="1"/>
          </p:cNvCxnSpPr>
          <p:nvPr/>
        </p:nvCxnSpPr>
        <p:spPr>
          <a:xfrm>
            <a:off x="6520278" y="2889158"/>
            <a:ext cx="498035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5" idx="0"/>
          </p:cNvCxnSpPr>
          <p:nvPr/>
        </p:nvCxnSpPr>
        <p:spPr>
          <a:xfrm flipH="1">
            <a:off x="6205536" y="4108358"/>
            <a:ext cx="812777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4" idx="0"/>
          </p:cNvCxnSpPr>
          <p:nvPr/>
        </p:nvCxnSpPr>
        <p:spPr>
          <a:xfrm>
            <a:off x="7907358" y="4108358"/>
            <a:ext cx="288471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43111" y="1200150"/>
            <a:ext cx="1352550" cy="62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1</a:t>
            </a:r>
            <a:endParaRPr lang="nl-BE" dirty="0"/>
          </a:p>
        </p:txBody>
      </p:sp>
      <p:cxnSp>
        <p:nvCxnSpPr>
          <p:cNvPr id="4" name="Straight Arrow Connector 3"/>
          <p:cNvCxnSpPr>
            <a:stCxn id="43" idx="2"/>
            <a:endCxn id="9" idx="0"/>
          </p:cNvCxnSpPr>
          <p:nvPr/>
        </p:nvCxnSpPr>
        <p:spPr>
          <a:xfrm>
            <a:off x="1319386" y="1822358"/>
            <a:ext cx="485604" cy="1375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87158" y="2931087"/>
            <a:ext cx="1306122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Persons</a:t>
            </a:r>
            <a:endParaRPr lang="nl-BE" dirty="0"/>
          </a:p>
        </p:txBody>
      </p:sp>
      <p:sp>
        <p:nvSpPr>
          <p:cNvPr id="24" name="Oval 23"/>
          <p:cNvSpPr/>
          <p:nvPr/>
        </p:nvSpPr>
        <p:spPr>
          <a:xfrm>
            <a:off x="8275612" y="4740837"/>
            <a:ext cx="651418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P’</a:t>
            </a:r>
            <a:endParaRPr lang="nl-BE" dirty="0"/>
          </a:p>
        </p:txBody>
      </p:sp>
      <p:sp>
        <p:nvSpPr>
          <p:cNvPr id="22" name="Oval 21"/>
          <p:cNvSpPr/>
          <p:nvPr/>
        </p:nvSpPr>
        <p:spPr>
          <a:xfrm>
            <a:off x="4769633" y="4791545"/>
            <a:ext cx="1306122" cy="533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Cars</a:t>
            </a:r>
            <a:endParaRPr lang="nl-BE" dirty="0"/>
          </a:p>
        </p:txBody>
      </p:sp>
      <p:sp>
        <p:nvSpPr>
          <p:cNvPr id="26" name="Oval 25"/>
          <p:cNvSpPr/>
          <p:nvPr/>
        </p:nvSpPr>
        <p:spPr>
          <a:xfrm>
            <a:off x="4350190" y="2901766"/>
            <a:ext cx="589008" cy="533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C’</a:t>
            </a:r>
            <a:endParaRPr lang="nl-BE" dirty="0"/>
          </a:p>
        </p:txBody>
      </p:sp>
      <p:sp>
        <p:nvSpPr>
          <p:cNvPr id="2" name="Rectangular Callout 1"/>
          <p:cNvSpPr/>
          <p:nvPr/>
        </p:nvSpPr>
        <p:spPr>
          <a:xfrm>
            <a:off x="7212313" y="1781710"/>
            <a:ext cx="1266825" cy="1062971"/>
          </a:xfrm>
          <a:prstGeom prst="wedgeRectCallout">
            <a:avLst>
              <a:gd name="adj1" fmla="val -23841"/>
              <a:gd name="adj2" fmla="val 8669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books</a:t>
            </a:r>
            <a:endParaRPr lang="nl-BE" dirty="0"/>
          </a:p>
        </p:txBody>
      </p:sp>
      <p:sp>
        <p:nvSpPr>
          <p:cNvPr id="3" name="Rectangular Callout 2"/>
          <p:cNvSpPr/>
          <p:nvPr/>
        </p:nvSpPr>
        <p:spPr>
          <a:xfrm>
            <a:off x="3762375" y="1885949"/>
            <a:ext cx="1090268" cy="827841"/>
          </a:xfrm>
          <a:prstGeom prst="wedgeRectCallout">
            <a:avLst>
              <a:gd name="adj1" fmla="val 23963"/>
              <a:gd name="adj2" fmla="val 7818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changed Cars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5971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nl-BE" dirty="0"/>
          </a:p>
        </p:txBody>
      </p:sp>
      <p:sp>
        <p:nvSpPr>
          <p:cNvPr id="8" name="Oval 7"/>
          <p:cNvSpPr/>
          <p:nvPr/>
        </p:nvSpPr>
        <p:spPr>
          <a:xfrm>
            <a:off x="3905251" y="666750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 Comp.</a:t>
            </a:r>
            <a:endParaRPr lang="nl-BE" dirty="0"/>
          </a:p>
        </p:txBody>
      </p:sp>
      <p:sp>
        <p:nvSpPr>
          <p:cNvPr id="9" name="Oval 8"/>
          <p:cNvSpPr/>
          <p:nvPr/>
        </p:nvSpPr>
        <p:spPr>
          <a:xfrm>
            <a:off x="1176340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Comp.3</a:t>
            </a:r>
            <a:endParaRPr lang="nl-BE" dirty="0"/>
          </a:p>
        </p:txBody>
      </p:sp>
      <p:sp>
        <p:nvSpPr>
          <p:cNvPr id="10" name="Oval 9"/>
          <p:cNvSpPr/>
          <p:nvPr/>
        </p:nvSpPr>
        <p:spPr>
          <a:xfrm>
            <a:off x="2433639" y="19785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 1</a:t>
            </a:r>
            <a:endParaRPr lang="nl-BE" dirty="0"/>
          </a:p>
        </p:txBody>
      </p:sp>
      <p:sp>
        <p:nvSpPr>
          <p:cNvPr id="11" name="Oval 10"/>
          <p:cNvSpPr/>
          <p:nvPr/>
        </p:nvSpPr>
        <p:spPr>
          <a:xfrm>
            <a:off x="3690938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4</a:t>
            </a:r>
            <a:endParaRPr lang="nl-BE" dirty="0"/>
          </a:p>
        </p:txBody>
      </p:sp>
      <p:sp>
        <p:nvSpPr>
          <p:cNvPr id="12" name="Oval 11"/>
          <p:cNvSpPr/>
          <p:nvPr/>
        </p:nvSpPr>
        <p:spPr>
          <a:xfrm>
            <a:off x="5447106" y="19785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2</a:t>
            </a:r>
            <a:endParaRPr lang="nl-BE" dirty="0"/>
          </a:p>
        </p:txBody>
      </p:sp>
      <p:sp>
        <p:nvSpPr>
          <p:cNvPr id="13" name="Oval 12"/>
          <p:cNvSpPr/>
          <p:nvPr/>
        </p:nvSpPr>
        <p:spPr>
          <a:xfrm>
            <a:off x="6834186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5</a:t>
            </a:r>
            <a:endParaRPr lang="nl-BE" dirty="0"/>
          </a:p>
        </p:txBody>
      </p:sp>
      <p:sp>
        <p:nvSpPr>
          <p:cNvPr id="14" name="Oval 13"/>
          <p:cNvSpPr/>
          <p:nvPr/>
        </p:nvSpPr>
        <p:spPr>
          <a:xfrm>
            <a:off x="7567179" y="500753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7</a:t>
            </a:r>
            <a:endParaRPr lang="nl-BE" dirty="0"/>
          </a:p>
        </p:txBody>
      </p:sp>
      <p:sp>
        <p:nvSpPr>
          <p:cNvPr id="15" name="Oval 14"/>
          <p:cNvSpPr/>
          <p:nvPr/>
        </p:nvSpPr>
        <p:spPr>
          <a:xfrm>
            <a:off x="5576886" y="500753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6</a:t>
            </a:r>
            <a:endParaRPr lang="nl-BE" dirty="0"/>
          </a:p>
        </p:txBody>
      </p:sp>
      <p:cxnSp>
        <p:nvCxnSpPr>
          <p:cNvPr id="21" name="Straight Arrow Connector 20"/>
          <p:cNvCxnSpPr>
            <a:stCxn id="10" idx="7"/>
            <a:endCxn id="8" idx="3"/>
          </p:cNvCxnSpPr>
          <p:nvPr/>
        </p:nvCxnSpPr>
        <p:spPr>
          <a:xfrm flipV="1">
            <a:off x="3506811" y="1577321"/>
            <a:ext cx="582567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5"/>
            <a:endCxn id="12" idx="1"/>
          </p:cNvCxnSpPr>
          <p:nvPr/>
        </p:nvCxnSpPr>
        <p:spPr>
          <a:xfrm>
            <a:off x="4978423" y="1577321"/>
            <a:ext cx="652810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9" idx="7"/>
          </p:cNvCxnSpPr>
          <p:nvPr/>
        </p:nvCxnSpPr>
        <p:spPr>
          <a:xfrm flipH="1">
            <a:off x="2249512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1"/>
            <a:endCxn id="10" idx="5"/>
          </p:cNvCxnSpPr>
          <p:nvPr/>
        </p:nvCxnSpPr>
        <p:spPr>
          <a:xfrm flipH="1" flipV="1">
            <a:off x="3506811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5"/>
            <a:endCxn id="13" idx="1"/>
          </p:cNvCxnSpPr>
          <p:nvPr/>
        </p:nvCxnSpPr>
        <p:spPr>
          <a:xfrm>
            <a:off x="6520278" y="2889158"/>
            <a:ext cx="498035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5" idx="0"/>
          </p:cNvCxnSpPr>
          <p:nvPr/>
        </p:nvCxnSpPr>
        <p:spPr>
          <a:xfrm flipH="1">
            <a:off x="6205536" y="4108358"/>
            <a:ext cx="812777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4" idx="0"/>
          </p:cNvCxnSpPr>
          <p:nvPr/>
        </p:nvCxnSpPr>
        <p:spPr>
          <a:xfrm>
            <a:off x="7907358" y="4108358"/>
            <a:ext cx="288471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43111" y="1200150"/>
            <a:ext cx="1352550" cy="62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1</a:t>
            </a:r>
            <a:endParaRPr lang="nl-BE" dirty="0"/>
          </a:p>
        </p:txBody>
      </p:sp>
      <p:cxnSp>
        <p:nvCxnSpPr>
          <p:cNvPr id="4" name="Straight Arrow Connector 3"/>
          <p:cNvCxnSpPr>
            <a:stCxn id="43" idx="2"/>
            <a:endCxn id="9" idx="0"/>
          </p:cNvCxnSpPr>
          <p:nvPr/>
        </p:nvCxnSpPr>
        <p:spPr>
          <a:xfrm>
            <a:off x="1319386" y="1822358"/>
            <a:ext cx="485604" cy="1375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87158" y="2931087"/>
            <a:ext cx="1306122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Persons</a:t>
            </a:r>
            <a:endParaRPr lang="nl-BE" dirty="0"/>
          </a:p>
        </p:txBody>
      </p:sp>
      <p:sp>
        <p:nvSpPr>
          <p:cNvPr id="24" name="Oval 23"/>
          <p:cNvSpPr/>
          <p:nvPr/>
        </p:nvSpPr>
        <p:spPr>
          <a:xfrm>
            <a:off x="8275612" y="4740837"/>
            <a:ext cx="651418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P’</a:t>
            </a:r>
            <a:endParaRPr lang="nl-BE" dirty="0"/>
          </a:p>
        </p:txBody>
      </p:sp>
      <p:sp>
        <p:nvSpPr>
          <p:cNvPr id="22" name="Oval 21"/>
          <p:cNvSpPr/>
          <p:nvPr/>
        </p:nvSpPr>
        <p:spPr>
          <a:xfrm>
            <a:off x="4769633" y="4791545"/>
            <a:ext cx="1306122" cy="533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Cars</a:t>
            </a:r>
            <a:endParaRPr lang="nl-BE" dirty="0"/>
          </a:p>
        </p:txBody>
      </p:sp>
      <p:sp>
        <p:nvSpPr>
          <p:cNvPr id="26" name="Oval 25"/>
          <p:cNvSpPr/>
          <p:nvPr/>
        </p:nvSpPr>
        <p:spPr>
          <a:xfrm>
            <a:off x="4350190" y="2901766"/>
            <a:ext cx="589008" cy="533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C’</a:t>
            </a:r>
            <a:endParaRPr lang="nl-BE" dirty="0"/>
          </a:p>
        </p:txBody>
      </p:sp>
      <p:sp>
        <p:nvSpPr>
          <p:cNvPr id="2" name="Rectangular Callout 1"/>
          <p:cNvSpPr/>
          <p:nvPr/>
        </p:nvSpPr>
        <p:spPr>
          <a:xfrm>
            <a:off x="7212313" y="1781710"/>
            <a:ext cx="1266825" cy="1062971"/>
          </a:xfrm>
          <a:prstGeom prst="wedgeRectCallout">
            <a:avLst>
              <a:gd name="adj1" fmla="val -23841"/>
              <a:gd name="adj2" fmla="val 8669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books</a:t>
            </a:r>
            <a:endParaRPr lang="nl-BE" dirty="0"/>
          </a:p>
        </p:txBody>
      </p:sp>
      <p:sp>
        <p:nvSpPr>
          <p:cNvPr id="3" name="Rectangular Callout 2"/>
          <p:cNvSpPr/>
          <p:nvPr/>
        </p:nvSpPr>
        <p:spPr>
          <a:xfrm>
            <a:off x="3762375" y="1885949"/>
            <a:ext cx="1090268" cy="827841"/>
          </a:xfrm>
          <a:prstGeom prst="wedgeRectCallout">
            <a:avLst>
              <a:gd name="adj1" fmla="val 23963"/>
              <a:gd name="adj2" fmla="val 7818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changed Cars</a:t>
            </a:r>
            <a:endParaRPr lang="nl-B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3" b="100000" l="9925" r="8999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2314458" y="3945010"/>
            <a:ext cx="6301860" cy="2912990"/>
          </a:xfrm>
          <a:prstGeom prst="rect">
            <a:avLst/>
          </a:prstGeom>
        </p:spPr>
      </p:pic>
      <p:sp>
        <p:nvSpPr>
          <p:cNvPr id="7" name="Flowchart: Alternate Process 6"/>
          <p:cNvSpPr/>
          <p:nvPr/>
        </p:nvSpPr>
        <p:spPr>
          <a:xfrm>
            <a:off x="1804990" y="4740837"/>
            <a:ext cx="2415777" cy="910571"/>
          </a:xfrm>
          <a:prstGeom prst="flowChartAlternateProcess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a struggle!</a:t>
            </a:r>
          </a:p>
          <a:p>
            <a:pPr algn="ctr"/>
            <a:r>
              <a:rPr lang="en-US" dirty="0"/>
              <a:t>Is there no easier way?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86980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4747" y="1543050"/>
            <a:ext cx="8179732" cy="3846469"/>
          </a:xfrm>
        </p:spPr>
        <p:txBody>
          <a:bodyPr/>
          <a:lstStyle/>
          <a:p>
            <a:r>
              <a:rPr lang="en-US" dirty="0"/>
              <a:t>State gets divided over several components. </a:t>
            </a:r>
          </a:p>
          <a:p>
            <a:endParaRPr lang="en-US" dirty="0"/>
          </a:p>
          <a:p>
            <a:r>
              <a:rPr lang="en-US" dirty="0"/>
              <a:t>Components can become really complex</a:t>
            </a:r>
          </a:p>
          <a:p>
            <a:endParaRPr lang="en-US" dirty="0"/>
          </a:p>
          <a:p>
            <a:r>
              <a:rPr lang="en-US" dirty="0"/>
              <a:t>Sharing state can become a real struggle</a:t>
            </a:r>
          </a:p>
          <a:p>
            <a:endParaRPr lang="en-US" dirty="0"/>
          </a:p>
          <a:p>
            <a:r>
              <a:rPr lang="en-US" dirty="0"/>
              <a:t>Sins against the unidirectional data flow of angular</a:t>
            </a:r>
          </a:p>
          <a:p>
            <a:pPr lvl="1"/>
            <a:r>
              <a:rPr lang="en-US" dirty="0"/>
              <a:t>Expression changed Error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875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47" y="1828800"/>
            <a:ext cx="4119099" cy="794680"/>
          </a:xfrm>
        </p:spPr>
        <p:txBody>
          <a:bodyPr/>
          <a:lstStyle/>
          <a:p>
            <a:r>
              <a:rPr lang="en-US" dirty="0"/>
              <a:t>Who am I?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56247" y="2890971"/>
            <a:ext cx="38941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Wouter Van Gorp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years @</a:t>
            </a:r>
            <a:r>
              <a:rPr lang="en-US" dirty="0" err="1"/>
              <a:t>Ordina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year @L&amp;V, Team Cuba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Frontend / Full stack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Wouter.vangorp@lv.vlaanderen.be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60230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2287"/>
          <a:stretch/>
        </p:blipFill>
        <p:spPr>
          <a:xfrm>
            <a:off x="552450" y="765947"/>
            <a:ext cx="8458200" cy="464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94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nl-B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If only something could help us…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31078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nl-BE" dirty="0"/>
          </a:p>
        </p:txBody>
      </p:sp>
      <p:sp>
        <p:nvSpPr>
          <p:cNvPr id="10" name="TextBox 9"/>
          <p:cNvSpPr txBox="1"/>
          <p:nvPr/>
        </p:nvSpPr>
        <p:spPr>
          <a:xfrm>
            <a:off x="643111" y="1330206"/>
            <a:ext cx="850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 management!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NgRx</a:t>
            </a:r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NgXs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Akita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3362325" y="6029325"/>
            <a:ext cx="32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 err="1"/>
              <a:t>NgRx</a:t>
            </a:r>
            <a:r>
              <a:rPr lang="nl-BE" sz="1600" dirty="0"/>
              <a:t> </a:t>
            </a:r>
            <a:r>
              <a:rPr lang="nl-BE" sz="1600" dirty="0" err="1"/>
              <a:t>Docs</a:t>
            </a:r>
            <a:r>
              <a:rPr lang="nl-BE" sz="1600" dirty="0"/>
              <a:t>: </a:t>
            </a:r>
            <a:r>
              <a:rPr lang="nl-BE" sz="1600" u="sng" dirty="0">
                <a:solidFill>
                  <a:srgbClr val="0070C0"/>
                </a:solidFill>
              </a:rPr>
              <a:t>https://ngrx.io/docs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897" y="1805002"/>
            <a:ext cx="1062496" cy="10624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121" y="2755880"/>
            <a:ext cx="1291061" cy="12910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3356" r="22632"/>
          <a:stretch/>
        </p:blipFill>
        <p:spPr>
          <a:xfrm>
            <a:off x="2492039" y="4046941"/>
            <a:ext cx="2241755" cy="8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00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err="1"/>
              <a:t>NgRx</a:t>
            </a:r>
            <a:endParaRPr lang="nl-BE" dirty="0"/>
          </a:p>
        </p:txBody>
      </p:sp>
      <p:sp>
        <p:nvSpPr>
          <p:cNvPr id="10" name="TextBox 9"/>
          <p:cNvSpPr txBox="1"/>
          <p:nvPr/>
        </p:nvSpPr>
        <p:spPr>
          <a:xfrm>
            <a:off x="643110" y="1330206"/>
            <a:ext cx="85008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NgRx</a:t>
            </a:r>
            <a:r>
              <a:rPr lang="en-US" sz="2400" dirty="0"/>
              <a:t> is a framework for building reactive applications in Angular. </a:t>
            </a:r>
            <a:r>
              <a:rPr lang="en-US" sz="2400" dirty="0" err="1"/>
              <a:t>NgRx</a:t>
            </a:r>
            <a:r>
              <a:rPr lang="en-US" sz="2400" dirty="0"/>
              <a:t> provides libraries for: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Managing global and local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Isolation of side effects to promote a cleaner component architecture.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3362325" y="6029325"/>
            <a:ext cx="32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 err="1"/>
              <a:t>NgRx</a:t>
            </a:r>
            <a:r>
              <a:rPr lang="nl-BE" sz="1600" dirty="0"/>
              <a:t> </a:t>
            </a:r>
            <a:r>
              <a:rPr lang="nl-BE" sz="1600" dirty="0" err="1"/>
              <a:t>Docs</a:t>
            </a:r>
            <a:r>
              <a:rPr lang="nl-BE" sz="1600" dirty="0"/>
              <a:t>: </a:t>
            </a:r>
            <a:r>
              <a:rPr lang="nl-BE" sz="1600" u="sng" dirty="0">
                <a:solidFill>
                  <a:srgbClr val="0070C0"/>
                </a:solidFill>
              </a:rPr>
              <a:t>https://ngrx.io/docs</a:t>
            </a:r>
          </a:p>
        </p:txBody>
      </p:sp>
    </p:spTree>
    <p:extLst>
      <p:ext uri="{BB962C8B-B14F-4D97-AF65-F5344CB8AC3E}">
        <p14:creationId xmlns:p14="http://schemas.microsoft.com/office/powerpoint/2010/main" val="3468383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err="1"/>
              <a:t>NgRx</a:t>
            </a:r>
            <a:endParaRPr lang="nl-BE" dirty="0"/>
          </a:p>
        </p:txBody>
      </p:sp>
      <p:sp>
        <p:nvSpPr>
          <p:cNvPr id="10" name="TextBox 9"/>
          <p:cNvSpPr txBox="1"/>
          <p:nvPr/>
        </p:nvSpPr>
        <p:spPr>
          <a:xfrm>
            <a:off x="400484" y="1330206"/>
            <a:ext cx="87435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NgRx</a:t>
            </a:r>
            <a:r>
              <a:rPr lang="en-US" sz="2400" dirty="0"/>
              <a:t> is a framework for building reactive applications in Angular. </a:t>
            </a:r>
            <a:r>
              <a:rPr lang="en-US" sz="2400" dirty="0" err="1"/>
              <a:t>NgRx</a:t>
            </a:r>
            <a:r>
              <a:rPr lang="en-US" sz="2400" dirty="0"/>
              <a:t> provides libraries for: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Managing</a:t>
            </a:r>
            <a:r>
              <a:rPr lang="en-US" sz="2400" dirty="0"/>
              <a:t> </a:t>
            </a:r>
            <a:r>
              <a:rPr lang="en-US" sz="2400" b="1" dirty="0"/>
              <a:t>global and local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Isolation of side effects to promote a cleaner component architecture.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3362325" y="6029325"/>
            <a:ext cx="32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 err="1"/>
              <a:t>NgRx</a:t>
            </a:r>
            <a:r>
              <a:rPr lang="nl-BE" sz="1600" dirty="0"/>
              <a:t> </a:t>
            </a:r>
            <a:r>
              <a:rPr lang="nl-BE" sz="1600" dirty="0" err="1"/>
              <a:t>Docs</a:t>
            </a:r>
            <a:r>
              <a:rPr lang="nl-BE" sz="1600" dirty="0"/>
              <a:t>: </a:t>
            </a:r>
            <a:r>
              <a:rPr lang="nl-BE" sz="1600" u="sng" dirty="0">
                <a:solidFill>
                  <a:srgbClr val="0070C0"/>
                </a:solidFill>
              </a:rPr>
              <a:t>https://ngrx.io/docs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3" b="100000" l="9925" r="8999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2287" y="3945010"/>
            <a:ext cx="5561583" cy="291299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895850" y="4007862"/>
            <a:ext cx="2628900" cy="1478538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It’s like a database for the frontend.</a:t>
            </a:r>
            <a:endParaRPr lang="nl-BE" sz="2000" b="1" dirty="0"/>
          </a:p>
        </p:txBody>
      </p:sp>
    </p:spTree>
    <p:extLst>
      <p:ext uri="{BB962C8B-B14F-4D97-AF65-F5344CB8AC3E}">
        <p14:creationId xmlns:p14="http://schemas.microsoft.com/office/powerpoint/2010/main" val="1556349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388" b="20476"/>
          <a:stretch/>
        </p:blipFill>
        <p:spPr>
          <a:xfrm>
            <a:off x="1533525" y="1323974"/>
            <a:ext cx="6362700" cy="448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83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nl-BE" dirty="0"/>
          </a:p>
        </p:txBody>
      </p:sp>
      <p:sp>
        <p:nvSpPr>
          <p:cNvPr id="8" name="Oval 7"/>
          <p:cNvSpPr/>
          <p:nvPr/>
        </p:nvSpPr>
        <p:spPr>
          <a:xfrm>
            <a:off x="3905251" y="666750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Root Comp.</a:t>
            </a:r>
            <a:endParaRPr lang="nl-BE" dirty="0"/>
          </a:p>
        </p:txBody>
      </p:sp>
      <p:sp>
        <p:nvSpPr>
          <p:cNvPr id="9" name="Oval 8"/>
          <p:cNvSpPr/>
          <p:nvPr/>
        </p:nvSpPr>
        <p:spPr>
          <a:xfrm>
            <a:off x="1176340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Comp.3</a:t>
            </a:r>
            <a:endParaRPr lang="nl-BE" dirty="0"/>
          </a:p>
        </p:txBody>
      </p:sp>
      <p:sp>
        <p:nvSpPr>
          <p:cNvPr id="10" name="Oval 9"/>
          <p:cNvSpPr/>
          <p:nvPr/>
        </p:nvSpPr>
        <p:spPr>
          <a:xfrm>
            <a:off x="2433639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 1</a:t>
            </a:r>
            <a:endParaRPr lang="nl-BE" dirty="0"/>
          </a:p>
        </p:txBody>
      </p:sp>
      <p:sp>
        <p:nvSpPr>
          <p:cNvPr id="11" name="Oval 10"/>
          <p:cNvSpPr/>
          <p:nvPr/>
        </p:nvSpPr>
        <p:spPr>
          <a:xfrm>
            <a:off x="3690938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4</a:t>
            </a:r>
            <a:endParaRPr lang="nl-BE" dirty="0"/>
          </a:p>
        </p:txBody>
      </p:sp>
      <p:sp>
        <p:nvSpPr>
          <p:cNvPr id="12" name="Oval 11"/>
          <p:cNvSpPr/>
          <p:nvPr/>
        </p:nvSpPr>
        <p:spPr>
          <a:xfrm>
            <a:off x="5447106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2</a:t>
            </a:r>
            <a:endParaRPr lang="nl-BE" dirty="0"/>
          </a:p>
        </p:txBody>
      </p:sp>
      <p:sp>
        <p:nvSpPr>
          <p:cNvPr id="13" name="Oval 12"/>
          <p:cNvSpPr/>
          <p:nvPr/>
        </p:nvSpPr>
        <p:spPr>
          <a:xfrm>
            <a:off x="6834186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5</a:t>
            </a:r>
            <a:endParaRPr lang="nl-BE" dirty="0"/>
          </a:p>
        </p:txBody>
      </p:sp>
      <p:sp>
        <p:nvSpPr>
          <p:cNvPr id="14" name="Oval 13"/>
          <p:cNvSpPr/>
          <p:nvPr/>
        </p:nvSpPr>
        <p:spPr>
          <a:xfrm>
            <a:off x="7567179" y="500753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7</a:t>
            </a:r>
            <a:endParaRPr lang="nl-BE" dirty="0"/>
          </a:p>
        </p:txBody>
      </p:sp>
      <p:sp>
        <p:nvSpPr>
          <p:cNvPr id="15" name="Oval 14"/>
          <p:cNvSpPr/>
          <p:nvPr/>
        </p:nvSpPr>
        <p:spPr>
          <a:xfrm>
            <a:off x="5576886" y="500753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6</a:t>
            </a:r>
            <a:endParaRPr lang="nl-BE" dirty="0"/>
          </a:p>
        </p:txBody>
      </p:sp>
      <p:cxnSp>
        <p:nvCxnSpPr>
          <p:cNvPr id="21" name="Straight Arrow Connector 20"/>
          <p:cNvCxnSpPr>
            <a:stCxn id="10" idx="7"/>
            <a:endCxn id="8" idx="3"/>
          </p:cNvCxnSpPr>
          <p:nvPr/>
        </p:nvCxnSpPr>
        <p:spPr>
          <a:xfrm flipV="1">
            <a:off x="3506811" y="1577321"/>
            <a:ext cx="582567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5"/>
            <a:endCxn id="12" idx="1"/>
          </p:cNvCxnSpPr>
          <p:nvPr/>
        </p:nvCxnSpPr>
        <p:spPr>
          <a:xfrm>
            <a:off x="4978423" y="1577321"/>
            <a:ext cx="652810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9" idx="7"/>
          </p:cNvCxnSpPr>
          <p:nvPr/>
        </p:nvCxnSpPr>
        <p:spPr>
          <a:xfrm flipH="1">
            <a:off x="2249512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1"/>
            <a:endCxn id="10" idx="5"/>
          </p:cNvCxnSpPr>
          <p:nvPr/>
        </p:nvCxnSpPr>
        <p:spPr>
          <a:xfrm flipH="1" flipV="1">
            <a:off x="3506811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5"/>
            <a:endCxn id="13" idx="1"/>
          </p:cNvCxnSpPr>
          <p:nvPr/>
        </p:nvCxnSpPr>
        <p:spPr>
          <a:xfrm>
            <a:off x="6520278" y="2889158"/>
            <a:ext cx="498035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5" idx="0"/>
          </p:cNvCxnSpPr>
          <p:nvPr/>
        </p:nvCxnSpPr>
        <p:spPr>
          <a:xfrm flipH="1">
            <a:off x="6205536" y="4108358"/>
            <a:ext cx="812777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4" idx="0"/>
          </p:cNvCxnSpPr>
          <p:nvPr/>
        </p:nvCxnSpPr>
        <p:spPr>
          <a:xfrm>
            <a:off x="7907358" y="4108358"/>
            <a:ext cx="288471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43111" y="1200150"/>
            <a:ext cx="1352550" cy="6222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 1</a:t>
            </a:r>
            <a:endParaRPr lang="nl-BE" dirty="0"/>
          </a:p>
        </p:txBody>
      </p:sp>
      <p:sp>
        <p:nvSpPr>
          <p:cNvPr id="36" name="Rectangle 35"/>
          <p:cNvSpPr/>
          <p:nvPr/>
        </p:nvSpPr>
        <p:spPr>
          <a:xfrm>
            <a:off x="435271" y="4920611"/>
            <a:ext cx="1352550" cy="62220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37542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3905251" y="666750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Root Comp.</a:t>
            </a:r>
            <a:endParaRPr lang="nl-BE" dirty="0"/>
          </a:p>
        </p:txBody>
      </p:sp>
      <p:sp>
        <p:nvSpPr>
          <p:cNvPr id="9" name="Oval 8"/>
          <p:cNvSpPr/>
          <p:nvPr/>
        </p:nvSpPr>
        <p:spPr>
          <a:xfrm>
            <a:off x="1176340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Comp.3</a:t>
            </a:r>
            <a:endParaRPr lang="nl-BE" dirty="0"/>
          </a:p>
        </p:txBody>
      </p:sp>
      <p:sp>
        <p:nvSpPr>
          <p:cNvPr id="10" name="Oval 9"/>
          <p:cNvSpPr/>
          <p:nvPr/>
        </p:nvSpPr>
        <p:spPr>
          <a:xfrm>
            <a:off x="2433639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 1</a:t>
            </a:r>
            <a:endParaRPr lang="nl-BE" dirty="0"/>
          </a:p>
        </p:txBody>
      </p:sp>
      <p:sp>
        <p:nvSpPr>
          <p:cNvPr id="11" name="Oval 10"/>
          <p:cNvSpPr/>
          <p:nvPr/>
        </p:nvSpPr>
        <p:spPr>
          <a:xfrm>
            <a:off x="3690938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4</a:t>
            </a:r>
            <a:endParaRPr lang="nl-BE" dirty="0"/>
          </a:p>
        </p:txBody>
      </p:sp>
      <p:sp>
        <p:nvSpPr>
          <p:cNvPr id="12" name="Oval 11"/>
          <p:cNvSpPr/>
          <p:nvPr/>
        </p:nvSpPr>
        <p:spPr>
          <a:xfrm>
            <a:off x="5447106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2</a:t>
            </a:r>
            <a:endParaRPr lang="nl-BE" dirty="0"/>
          </a:p>
        </p:txBody>
      </p:sp>
      <p:sp>
        <p:nvSpPr>
          <p:cNvPr id="13" name="Oval 12"/>
          <p:cNvSpPr/>
          <p:nvPr/>
        </p:nvSpPr>
        <p:spPr>
          <a:xfrm>
            <a:off x="6834186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5</a:t>
            </a:r>
            <a:endParaRPr lang="nl-BE" dirty="0"/>
          </a:p>
        </p:txBody>
      </p:sp>
      <p:sp>
        <p:nvSpPr>
          <p:cNvPr id="14" name="Oval 13"/>
          <p:cNvSpPr/>
          <p:nvPr/>
        </p:nvSpPr>
        <p:spPr>
          <a:xfrm>
            <a:off x="7567179" y="500753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7</a:t>
            </a:r>
            <a:endParaRPr lang="nl-BE" dirty="0"/>
          </a:p>
        </p:txBody>
      </p:sp>
      <p:sp>
        <p:nvSpPr>
          <p:cNvPr id="15" name="Oval 14"/>
          <p:cNvSpPr/>
          <p:nvPr/>
        </p:nvSpPr>
        <p:spPr>
          <a:xfrm>
            <a:off x="5576886" y="500753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6</a:t>
            </a:r>
            <a:endParaRPr lang="nl-BE" dirty="0"/>
          </a:p>
        </p:txBody>
      </p:sp>
      <p:cxnSp>
        <p:nvCxnSpPr>
          <p:cNvPr id="21" name="Straight Arrow Connector 20"/>
          <p:cNvCxnSpPr>
            <a:stCxn id="10" idx="7"/>
            <a:endCxn id="8" idx="3"/>
          </p:cNvCxnSpPr>
          <p:nvPr/>
        </p:nvCxnSpPr>
        <p:spPr>
          <a:xfrm flipV="1">
            <a:off x="3506811" y="1577321"/>
            <a:ext cx="582567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5"/>
            <a:endCxn id="12" idx="1"/>
          </p:cNvCxnSpPr>
          <p:nvPr/>
        </p:nvCxnSpPr>
        <p:spPr>
          <a:xfrm>
            <a:off x="4978423" y="1577321"/>
            <a:ext cx="652810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9" idx="7"/>
          </p:cNvCxnSpPr>
          <p:nvPr/>
        </p:nvCxnSpPr>
        <p:spPr>
          <a:xfrm flipH="1">
            <a:off x="2249512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1"/>
            <a:endCxn id="10" idx="5"/>
          </p:cNvCxnSpPr>
          <p:nvPr/>
        </p:nvCxnSpPr>
        <p:spPr>
          <a:xfrm flipH="1" flipV="1">
            <a:off x="3506811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5"/>
            <a:endCxn id="13" idx="1"/>
          </p:cNvCxnSpPr>
          <p:nvPr/>
        </p:nvCxnSpPr>
        <p:spPr>
          <a:xfrm>
            <a:off x="6520278" y="2889158"/>
            <a:ext cx="498035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5" idx="0"/>
          </p:cNvCxnSpPr>
          <p:nvPr/>
        </p:nvCxnSpPr>
        <p:spPr>
          <a:xfrm flipH="1">
            <a:off x="6205536" y="4108358"/>
            <a:ext cx="812777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4" idx="0"/>
          </p:cNvCxnSpPr>
          <p:nvPr/>
        </p:nvCxnSpPr>
        <p:spPr>
          <a:xfrm>
            <a:off x="7907358" y="4108358"/>
            <a:ext cx="288471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43111" y="1200150"/>
            <a:ext cx="1352550" cy="6222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 1</a:t>
            </a:r>
            <a:endParaRPr lang="nl-BE" dirty="0"/>
          </a:p>
        </p:txBody>
      </p:sp>
      <p:sp>
        <p:nvSpPr>
          <p:cNvPr id="20" name="Oval Callout 19"/>
          <p:cNvSpPr/>
          <p:nvPr/>
        </p:nvSpPr>
        <p:spPr>
          <a:xfrm>
            <a:off x="508380" y="2515070"/>
            <a:ext cx="1303317" cy="775354"/>
          </a:xfrm>
          <a:prstGeom prst="wedgeEllipseCallout">
            <a:avLst>
              <a:gd name="adj1" fmla="val 25209"/>
              <a:gd name="adj2" fmla="val 6495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persons</a:t>
            </a:r>
            <a:endParaRPr lang="nl-BE" dirty="0"/>
          </a:p>
        </p:txBody>
      </p:sp>
      <p:sp>
        <p:nvSpPr>
          <p:cNvPr id="36" name="Rectangle 35"/>
          <p:cNvSpPr/>
          <p:nvPr/>
        </p:nvSpPr>
        <p:spPr>
          <a:xfrm>
            <a:off x="435271" y="4920611"/>
            <a:ext cx="1352550" cy="62220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  <a:endParaRPr lang="nl-BE" dirty="0"/>
          </a:p>
        </p:txBody>
      </p:sp>
      <p:sp>
        <p:nvSpPr>
          <p:cNvPr id="22" name="Title 5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1116000"/>
          </a:xfrm>
        </p:spPr>
        <p:txBody>
          <a:bodyPr/>
          <a:lstStyle/>
          <a:p>
            <a:r>
              <a:rPr lang="en-US" dirty="0"/>
              <a:t>Solution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42311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3905251" y="666750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Root Comp.</a:t>
            </a:r>
            <a:endParaRPr lang="nl-BE" dirty="0"/>
          </a:p>
        </p:txBody>
      </p:sp>
      <p:sp>
        <p:nvSpPr>
          <p:cNvPr id="9" name="Oval 8"/>
          <p:cNvSpPr/>
          <p:nvPr/>
        </p:nvSpPr>
        <p:spPr>
          <a:xfrm>
            <a:off x="1176340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Comp.3</a:t>
            </a:r>
            <a:endParaRPr lang="nl-BE" dirty="0"/>
          </a:p>
        </p:txBody>
      </p:sp>
      <p:sp>
        <p:nvSpPr>
          <p:cNvPr id="10" name="Oval 9"/>
          <p:cNvSpPr/>
          <p:nvPr/>
        </p:nvSpPr>
        <p:spPr>
          <a:xfrm>
            <a:off x="2433639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 1</a:t>
            </a:r>
            <a:endParaRPr lang="nl-BE" dirty="0"/>
          </a:p>
        </p:txBody>
      </p:sp>
      <p:sp>
        <p:nvSpPr>
          <p:cNvPr id="11" name="Oval 10"/>
          <p:cNvSpPr/>
          <p:nvPr/>
        </p:nvSpPr>
        <p:spPr>
          <a:xfrm>
            <a:off x="3690938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4</a:t>
            </a:r>
            <a:endParaRPr lang="nl-BE" dirty="0"/>
          </a:p>
        </p:txBody>
      </p:sp>
      <p:sp>
        <p:nvSpPr>
          <p:cNvPr id="12" name="Oval 11"/>
          <p:cNvSpPr/>
          <p:nvPr/>
        </p:nvSpPr>
        <p:spPr>
          <a:xfrm>
            <a:off x="5447106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2</a:t>
            </a:r>
            <a:endParaRPr lang="nl-BE" dirty="0"/>
          </a:p>
        </p:txBody>
      </p:sp>
      <p:sp>
        <p:nvSpPr>
          <p:cNvPr id="13" name="Oval 12"/>
          <p:cNvSpPr/>
          <p:nvPr/>
        </p:nvSpPr>
        <p:spPr>
          <a:xfrm>
            <a:off x="6834186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5</a:t>
            </a:r>
            <a:endParaRPr lang="nl-BE" dirty="0"/>
          </a:p>
        </p:txBody>
      </p:sp>
      <p:sp>
        <p:nvSpPr>
          <p:cNvPr id="14" name="Oval 13"/>
          <p:cNvSpPr/>
          <p:nvPr/>
        </p:nvSpPr>
        <p:spPr>
          <a:xfrm>
            <a:off x="7567179" y="500753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7</a:t>
            </a:r>
            <a:endParaRPr lang="nl-BE" dirty="0"/>
          </a:p>
        </p:txBody>
      </p:sp>
      <p:sp>
        <p:nvSpPr>
          <p:cNvPr id="15" name="Oval 14"/>
          <p:cNvSpPr/>
          <p:nvPr/>
        </p:nvSpPr>
        <p:spPr>
          <a:xfrm>
            <a:off x="5576886" y="500753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6</a:t>
            </a:r>
            <a:endParaRPr lang="nl-BE" dirty="0"/>
          </a:p>
        </p:txBody>
      </p:sp>
      <p:cxnSp>
        <p:nvCxnSpPr>
          <p:cNvPr id="21" name="Straight Arrow Connector 20"/>
          <p:cNvCxnSpPr>
            <a:stCxn id="10" idx="7"/>
            <a:endCxn id="8" idx="3"/>
          </p:cNvCxnSpPr>
          <p:nvPr/>
        </p:nvCxnSpPr>
        <p:spPr>
          <a:xfrm flipV="1">
            <a:off x="3506811" y="1577321"/>
            <a:ext cx="582567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5"/>
            <a:endCxn id="12" idx="1"/>
          </p:cNvCxnSpPr>
          <p:nvPr/>
        </p:nvCxnSpPr>
        <p:spPr>
          <a:xfrm>
            <a:off x="4978423" y="1577321"/>
            <a:ext cx="652810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9" idx="7"/>
          </p:cNvCxnSpPr>
          <p:nvPr/>
        </p:nvCxnSpPr>
        <p:spPr>
          <a:xfrm flipH="1">
            <a:off x="2249512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1"/>
            <a:endCxn id="10" idx="5"/>
          </p:cNvCxnSpPr>
          <p:nvPr/>
        </p:nvCxnSpPr>
        <p:spPr>
          <a:xfrm flipH="1" flipV="1">
            <a:off x="3506811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5"/>
            <a:endCxn id="13" idx="1"/>
          </p:cNvCxnSpPr>
          <p:nvPr/>
        </p:nvCxnSpPr>
        <p:spPr>
          <a:xfrm>
            <a:off x="6520278" y="2889158"/>
            <a:ext cx="498035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5" idx="0"/>
          </p:cNvCxnSpPr>
          <p:nvPr/>
        </p:nvCxnSpPr>
        <p:spPr>
          <a:xfrm flipH="1">
            <a:off x="6205536" y="4108358"/>
            <a:ext cx="812777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4" idx="0"/>
          </p:cNvCxnSpPr>
          <p:nvPr/>
        </p:nvCxnSpPr>
        <p:spPr>
          <a:xfrm>
            <a:off x="7907358" y="4108358"/>
            <a:ext cx="288471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43111" y="1200150"/>
            <a:ext cx="1352550" cy="622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1</a:t>
            </a:r>
            <a:endParaRPr lang="nl-BE" dirty="0"/>
          </a:p>
        </p:txBody>
      </p:sp>
      <p:sp>
        <p:nvSpPr>
          <p:cNvPr id="20" name="Oval Callout 19"/>
          <p:cNvSpPr/>
          <p:nvPr/>
        </p:nvSpPr>
        <p:spPr>
          <a:xfrm>
            <a:off x="508380" y="2515070"/>
            <a:ext cx="1303317" cy="775354"/>
          </a:xfrm>
          <a:prstGeom prst="wedgeEllipseCallout">
            <a:avLst>
              <a:gd name="adj1" fmla="val 25209"/>
              <a:gd name="adj2" fmla="val 6495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persons</a:t>
            </a:r>
            <a:endParaRPr lang="nl-BE" dirty="0"/>
          </a:p>
        </p:txBody>
      </p:sp>
      <p:sp>
        <p:nvSpPr>
          <p:cNvPr id="31" name="Rectangle 30"/>
          <p:cNvSpPr/>
          <p:nvPr/>
        </p:nvSpPr>
        <p:spPr>
          <a:xfrm>
            <a:off x="435271" y="4920611"/>
            <a:ext cx="1352550" cy="6222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  <a:endParaRPr lang="nl-BE" dirty="0"/>
          </a:p>
        </p:txBody>
      </p:sp>
      <p:cxnSp>
        <p:nvCxnSpPr>
          <p:cNvPr id="36" name="Elbow Connector 35"/>
          <p:cNvCxnSpPr/>
          <p:nvPr/>
        </p:nvCxnSpPr>
        <p:spPr>
          <a:xfrm rot="10800000" flipV="1">
            <a:off x="561975" y="1511253"/>
            <a:ext cx="81136" cy="339412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3264" y="4150287"/>
            <a:ext cx="1306122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Persons</a:t>
            </a:r>
            <a:endParaRPr lang="nl-BE" dirty="0"/>
          </a:p>
        </p:txBody>
      </p:sp>
      <p:sp>
        <p:nvSpPr>
          <p:cNvPr id="40" name="Title 5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1116000"/>
          </a:xfrm>
        </p:spPr>
        <p:txBody>
          <a:bodyPr/>
          <a:lstStyle/>
          <a:p>
            <a:r>
              <a:rPr lang="en-US" dirty="0"/>
              <a:t>Solution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29807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3905251" y="666750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Root Comp.</a:t>
            </a:r>
            <a:endParaRPr lang="nl-BE" dirty="0"/>
          </a:p>
        </p:txBody>
      </p:sp>
      <p:sp>
        <p:nvSpPr>
          <p:cNvPr id="9" name="Oval 8"/>
          <p:cNvSpPr/>
          <p:nvPr/>
        </p:nvSpPr>
        <p:spPr>
          <a:xfrm>
            <a:off x="1176340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Comp.3</a:t>
            </a:r>
            <a:endParaRPr lang="nl-BE" dirty="0"/>
          </a:p>
        </p:txBody>
      </p:sp>
      <p:sp>
        <p:nvSpPr>
          <p:cNvPr id="10" name="Oval 9"/>
          <p:cNvSpPr/>
          <p:nvPr/>
        </p:nvSpPr>
        <p:spPr>
          <a:xfrm>
            <a:off x="2433639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 1</a:t>
            </a:r>
            <a:endParaRPr lang="nl-BE" dirty="0"/>
          </a:p>
        </p:txBody>
      </p:sp>
      <p:sp>
        <p:nvSpPr>
          <p:cNvPr id="11" name="Oval 10"/>
          <p:cNvSpPr/>
          <p:nvPr/>
        </p:nvSpPr>
        <p:spPr>
          <a:xfrm>
            <a:off x="3690938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4</a:t>
            </a:r>
            <a:endParaRPr lang="nl-BE" dirty="0"/>
          </a:p>
        </p:txBody>
      </p:sp>
      <p:sp>
        <p:nvSpPr>
          <p:cNvPr id="12" name="Oval 11"/>
          <p:cNvSpPr/>
          <p:nvPr/>
        </p:nvSpPr>
        <p:spPr>
          <a:xfrm>
            <a:off x="5447106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2</a:t>
            </a:r>
            <a:endParaRPr lang="nl-BE" dirty="0"/>
          </a:p>
        </p:txBody>
      </p:sp>
      <p:sp>
        <p:nvSpPr>
          <p:cNvPr id="13" name="Oval 12"/>
          <p:cNvSpPr/>
          <p:nvPr/>
        </p:nvSpPr>
        <p:spPr>
          <a:xfrm>
            <a:off x="6834186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5</a:t>
            </a:r>
            <a:endParaRPr lang="nl-BE" dirty="0"/>
          </a:p>
        </p:txBody>
      </p:sp>
      <p:sp>
        <p:nvSpPr>
          <p:cNvPr id="14" name="Oval 13"/>
          <p:cNvSpPr/>
          <p:nvPr/>
        </p:nvSpPr>
        <p:spPr>
          <a:xfrm>
            <a:off x="7567179" y="500753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7</a:t>
            </a:r>
            <a:endParaRPr lang="nl-BE" dirty="0"/>
          </a:p>
        </p:txBody>
      </p:sp>
      <p:sp>
        <p:nvSpPr>
          <p:cNvPr id="15" name="Oval 14"/>
          <p:cNvSpPr/>
          <p:nvPr/>
        </p:nvSpPr>
        <p:spPr>
          <a:xfrm>
            <a:off x="5576886" y="500753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6</a:t>
            </a:r>
            <a:endParaRPr lang="nl-BE" dirty="0"/>
          </a:p>
        </p:txBody>
      </p:sp>
      <p:cxnSp>
        <p:nvCxnSpPr>
          <p:cNvPr id="21" name="Straight Arrow Connector 20"/>
          <p:cNvCxnSpPr>
            <a:stCxn id="10" idx="7"/>
            <a:endCxn id="8" idx="3"/>
          </p:cNvCxnSpPr>
          <p:nvPr/>
        </p:nvCxnSpPr>
        <p:spPr>
          <a:xfrm flipV="1">
            <a:off x="3506811" y="1577321"/>
            <a:ext cx="582567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5"/>
            <a:endCxn id="12" idx="1"/>
          </p:cNvCxnSpPr>
          <p:nvPr/>
        </p:nvCxnSpPr>
        <p:spPr>
          <a:xfrm>
            <a:off x="4978423" y="1577321"/>
            <a:ext cx="652810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9" idx="7"/>
          </p:cNvCxnSpPr>
          <p:nvPr/>
        </p:nvCxnSpPr>
        <p:spPr>
          <a:xfrm flipH="1">
            <a:off x="2249512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1"/>
            <a:endCxn id="10" idx="5"/>
          </p:cNvCxnSpPr>
          <p:nvPr/>
        </p:nvCxnSpPr>
        <p:spPr>
          <a:xfrm flipH="1" flipV="1">
            <a:off x="3506811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5"/>
            <a:endCxn id="13" idx="1"/>
          </p:cNvCxnSpPr>
          <p:nvPr/>
        </p:nvCxnSpPr>
        <p:spPr>
          <a:xfrm>
            <a:off x="6520278" y="2889158"/>
            <a:ext cx="498035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5" idx="0"/>
          </p:cNvCxnSpPr>
          <p:nvPr/>
        </p:nvCxnSpPr>
        <p:spPr>
          <a:xfrm flipH="1">
            <a:off x="6205536" y="4108358"/>
            <a:ext cx="812777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4" idx="0"/>
          </p:cNvCxnSpPr>
          <p:nvPr/>
        </p:nvCxnSpPr>
        <p:spPr>
          <a:xfrm>
            <a:off x="7907358" y="4108358"/>
            <a:ext cx="288471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3111" y="1200150"/>
            <a:ext cx="1352550" cy="622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1</a:t>
            </a:r>
            <a:endParaRPr lang="nl-BE" dirty="0"/>
          </a:p>
        </p:txBody>
      </p:sp>
      <p:sp>
        <p:nvSpPr>
          <p:cNvPr id="31" name="Rectangle 30"/>
          <p:cNvSpPr/>
          <p:nvPr/>
        </p:nvSpPr>
        <p:spPr>
          <a:xfrm>
            <a:off x="435271" y="4920611"/>
            <a:ext cx="1352550" cy="6222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  <a:endParaRPr lang="nl-BE" dirty="0"/>
          </a:p>
        </p:txBody>
      </p:sp>
      <p:sp>
        <p:nvSpPr>
          <p:cNvPr id="32" name="Oval 31"/>
          <p:cNvSpPr/>
          <p:nvPr/>
        </p:nvSpPr>
        <p:spPr>
          <a:xfrm>
            <a:off x="435271" y="5411415"/>
            <a:ext cx="1306122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Persons</a:t>
            </a:r>
            <a:endParaRPr lang="nl-BE" dirty="0"/>
          </a:p>
        </p:txBody>
      </p:sp>
      <p:sp>
        <p:nvSpPr>
          <p:cNvPr id="33" name="Oval 32"/>
          <p:cNvSpPr/>
          <p:nvPr/>
        </p:nvSpPr>
        <p:spPr>
          <a:xfrm>
            <a:off x="931311" y="2973609"/>
            <a:ext cx="651418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P’</a:t>
            </a:r>
            <a:endParaRPr lang="nl-BE" dirty="0"/>
          </a:p>
        </p:txBody>
      </p:sp>
      <p:cxnSp>
        <p:nvCxnSpPr>
          <p:cNvPr id="36" name="Elbow Connector 35"/>
          <p:cNvCxnSpPr>
            <a:stCxn id="29" idx="1"/>
          </p:cNvCxnSpPr>
          <p:nvPr/>
        </p:nvCxnSpPr>
        <p:spPr>
          <a:xfrm rot="10800000" flipV="1">
            <a:off x="561975" y="1511253"/>
            <a:ext cx="81136" cy="339412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0"/>
          </p:cNvCxnSpPr>
          <p:nvPr/>
        </p:nvCxnSpPr>
        <p:spPr>
          <a:xfrm flipV="1">
            <a:off x="1111546" y="4264587"/>
            <a:ext cx="693444" cy="656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Title 5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1116000"/>
          </a:xfrm>
        </p:spPr>
        <p:txBody>
          <a:bodyPr/>
          <a:lstStyle/>
          <a:p>
            <a:r>
              <a:rPr lang="en-US" dirty="0"/>
              <a:t>Solution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71940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568" b="1265"/>
          <a:stretch/>
        </p:blipFill>
        <p:spPr>
          <a:xfrm flipH="1">
            <a:off x="3564388" y="290460"/>
            <a:ext cx="5297922" cy="6274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47" y="1828800"/>
            <a:ext cx="4119099" cy="794680"/>
          </a:xfrm>
        </p:spPr>
        <p:txBody>
          <a:bodyPr/>
          <a:lstStyle/>
          <a:p>
            <a:r>
              <a:rPr lang="en-US" dirty="0"/>
              <a:t>Who am I?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6" b="98919" l="0" r="100000"/>
                    </a14:imgEffect>
                  </a14:imgLayer>
                </a14:imgProps>
              </a:ext>
            </a:extLst>
          </a:blip>
          <a:srcRect t="685" b="1213"/>
          <a:stretch/>
        </p:blipFill>
        <p:spPr>
          <a:xfrm>
            <a:off x="3562706" y="293298"/>
            <a:ext cx="2841643" cy="6271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6247" y="2890971"/>
            <a:ext cx="38941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Wouter Van Gorp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years @</a:t>
            </a:r>
            <a:r>
              <a:rPr lang="en-US" dirty="0" err="1"/>
              <a:t>Ordina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year @L&amp;V, Team Cuba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Frontend / Full stack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Wouter.vangorp@lv.vlaanderen.be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13545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3905251" y="666750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Root Comp.</a:t>
            </a:r>
            <a:endParaRPr lang="nl-BE" dirty="0"/>
          </a:p>
        </p:txBody>
      </p:sp>
      <p:sp>
        <p:nvSpPr>
          <p:cNvPr id="9" name="Oval 8"/>
          <p:cNvSpPr/>
          <p:nvPr/>
        </p:nvSpPr>
        <p:spPr>
          <a:xfrm>
            <a:off x="1176340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Comp.3</a:t>
            </a:r>
            <a:endParaRPr lang="nl-BE" dirty="0"/>
          </a:p>
        </p:txBody>
      </p:sp>
      <p:sp>
        <p:nvSpPr>
          <p:cNvPr id="10" name="Oval 9"/>
          <p:cNvSpPr/>
          <p:nvPr/>
        </p:nvSpPr>
        <p:spPr>
          <a:xfrm>
            <a:off x="2433639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 1</a:t>
            </a:r>
            <a:endParaRPr lang="nl-BE" dirty="0"/>
          </a:p>
        </p:txBody>
      </p:sp>
      <p:sp>
        <p:nvSpPr>
          <p:cNvPr id="11" name="Oval 10"/>
          <p:cNvSpPr/>
          <p:nvPr/>
        </p:nvSpPr>
        <p:spPr>
          <a:xfrm>
            <a:off x="3690938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4</a:t>
            </a:r>
            <a:endParaRPr lang="nl-BE" dirty="0"/>
          </a:p>
        </p:txBody>
      </p:sp>
      <p:sp>
        <p:nvSpPr>
          <p:cNvPr id="12" name="Oval 11"/>
          <p:cNvSpPr/>
          <p:nvPr/>
        </p:nvSpPr>
        <p:spPr>
          <a:xfrm>
            <a:off x="5447106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2</a:t>
            </a:r>
            <a:endParaRPr lang="nl-BE" dirty="0"/>
          </a:p>
        </p:txBody>
      </p:sp>
      <p:sp>
        <p:nvSpPr>
          <p:cNvPr id="13" name="Oval 12"/>
          <p:cNvSpPr/>
          <p:nvPr/>
        </p:nvSpPr>
        <p:spPr>
          <a:xfrm>
            <a:off x="6834186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5</a:t>
            </a:r>
            <a:endParaRPr lang="nl-BE" dirty="0"/>
          </a:p>
        </p:txBody>
      </p:sp>
      <p:sp>
        <p:nvSpPr>
          <p:cNvPr id="14" name="Oval 13"/>
          <p:cNvSpPr/>
          <p:nvPr/>
        </p:nvSpPr>
        <p:spPr>
          <a:xfrm>
            <a:off x="7567179" y="500753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7</a:t>
            </a:r>
            <a:endParaRPr lang="nl-BE" dirty="0"/>
          </a:p>
        </p:txBody>
      </p:sp>
      <p:sp>
        <p:nvSpPr>
          <p:cNvPr id="15" name="Oval 14"/>
          <p:cNvSpPr/>
          <p:nvPr/>
        </p:nvSpPr>
        <p:spPr>
          <a:xfrm>
            <a:off x="5576886" y="500753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6</a:t>
            </a:r>
            <a:endParaRPr lang="nl-BE" dirty="0"/>
          </a:p>
        </p:txBody>
      </p:sp>
      <p:cxnSp>
        <p:nvCxnSpPr>
          <p:cNvPr id="21" name="Straight Arrow Connector 20"/>
          <p:cNvCxnSpPr>
            <a:stCxn id="10" idx="7"/>
            <a:endCxn id="8" idx="3"/>
          </p:cNvCxnSpPr>
          <p:nvPr/>
        </p:nvCxnSpPr>
        <p:spPr>
          <a:xfrm flipV="1">
            <a:off x="3506811" y="1577321"/>
            <a:ext cx="582567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5"/>
            <a:endCxn id="12" idx="1"/>
          </p:cNvCxnSpPr>
          <p:nvPr/>
        </p:nvCxnSpPr>
        <p:spPr>
          <a:xfrm>
            <a:off x="4978423" y="1577321"/>
            <a:ext cx="652810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9" idx="7"/>
          </p:cNvCxnSpPr>
          <p:nvPr/>
        </p:nvCxnSpPr>
        <p:spPr>
          <a:xfrm flipH="1">
            <a:off x="2249512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1"/>
            <a:endCxn id="10" idx="5"/>
          </p:cNvCxnSpPr>
          <p:nvPr/>
        </p:nvCxnSpPr>
        <p:spPr>
          <a:xfrm flipH="1" flipV="1">
            <a:off x="3506811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5"/>
            <a:endCxn id="13" idx="1"/>
          </p:cNvCxnSpPr>
          <p:nvPr/>
        </p:nvCxnSpPr>
        <p:spPr>
          <a:xfrm>
            <a:off x="6520278" y="2889158"/>
            <a:ext cx="498035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5" idx="0"/>
          </p:cNvCxnSpPr>
          <p:nvPr/>
        </p:nvCxnSpPr>
        <p:spPr>
          <a:xfrm flipH="1">
            <a:off x="6205536" y="4108358"/>
            <a:ext cx="812777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4" idx="0"/>
          </p:cNvCxnSpPr>
          <p:nvPr/>
        </p:nvCxnSpPr>
        <p:spPr>
          <a:xfrm>
            <a:off x="7907358" y="4108358"/>
            <a:ext cx="288471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Callout 23"/>
          <p:cNvSpPr/>
          <p:nvPr/>
        </p:nvSpPr>
        <p:spPr>
          <a:xfrm>
            <a:off x="8051593" y="4022633"/>
            <a:ext cx="1303317" cy="775354"/>
          </a:xfrm>
          <a:prstGeom prst="wedgeEllipseCallout">
            <a:avLst>
              <a:gd name="adj1" fmla="val -19371"/>
              <a:gd name="adj2" fmla="val 8707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persons</a:t>
            </a:r>
            <a:endParaRPr lang="nl-BE" dirty="0"/>
          </a:p>
        </p:txBody>
      </p:sp>
      <p:sp>
        <p:nvSpPr>
          <p:cNvPr id="29" name="Rectangle 28"/>
          <p:cNvSpPr/>
          <p:nvPr/>
        </p:nvSpPr>
        <p:spPr>
          <a:xfrm>
            <a:off x="643111" y="1200150"/>
            <a:ext cx="1352550" cy="622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1</a:t>
            </a:r>
            <a:endParaRPr lang="nl-BE" dirty="0"/>
          </a:p>
        </p:txBody>
      </p:sp>
      <p:sp>
        <p:nvSpPr>
          <p:cNvPr id="31" name="Rectangle 30"/>
          <p:cNvSpPr/>
          <p:nvPr/>
        </p:nvSpPr>
        <p:spPr>
          <a:xfrm>
            <a:off x="435271" y="4920611"/>
            <a:ext cx="1352550" cy="6222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  <a:endParaRPr lang="nl-BE" dirty="0"/>
          </a:p>
        </p:txBody>
      </p:sp>
      <p:sp>
        <p:nvSpPr>
          <p:cNvPr id="32" name="Oval 31"/>
          <p:cNvSpPr/>
          <p:nvPr/>
        </p:nvSpPr>
        <p:spPr>
          <a:xfrm>
            <a:off x="435271" y="5411415"/>
            <a:ext cx="1306122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Persons</a:t>
            </a:r>
            <a:endParaRPr lang="nl-BE" dirty="0"/>
          </a:p>
        </p:txBody>
      </p:sp>
      <p:sp>
        <p:nvSpPr>
          <p:cNvPr id="33" name="Oval 32"/>
          <p:cNvSpPr/>
          <p:nvPr/>
        </p:nvSpPr>
        <p:spPr>
          <a:xfrm>
            <a:off x="931311" y="2973609"/>
            <a:ext cx="651418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P’</a:t>
            </a:r>
            <a:endParaRPr lang="nl-BE" dirty="0"/>
          </a:p>
        </p:txBody>
      </p:sp>
      <p:cxnSp>
        <p:nvCxnSpPr>
          <p:cNvPr id="36" name="Elbow Connector 35"/>
          <p:cNvCxnSpPr>
            <a:stCxn id="29" idx="1"/>
          </p:cNvCxnSpPr>
          <p:nvPr/>
        </p:nvCxnSpPr>
        <p:spPr>
          <a:xfrm rot="10800000" flipV="1">
            <a:off x="561975" y="1511253"/>
            <a:ext cx="81136" cy="339412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0"/>
          </p:cNvCxnSpPr>
          <p:nvPr/>
        </p:nvCxnSpPr>
        <p:spPr>
          <a:xfrm flipV="1">
            <a:off x="1111546" y="4264587"/>
            <a:ext cx="693444" cy="656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Title 5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1116000"/>
          </a:xfrm>
        </p:spPr>
        <p:txBody>
          <a:bodyPr/>
          <a:lstStyle/>
          <a:p>
            <a:r>
              <a:rPr lang="en-US" dirty="0"/>
              <a:t>Solution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52856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3905251" y="666750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Root Comp.</a:t>
            </a:r>
            <a:endParaRPr lang="nl-BE" dirty="0"/>
          </a:p>
        </p:txBody>
      </p:sp>
      <p:sp>
        <p:nvSpPr>
          <p:cNvPr id="9" name="Oval 8"/>
          <p:cNvSpPr/>
          <p:nvPr/>
        </p:nvSpPr>
        <p:spPr>
          <a:xfrm>
            <a:off x="1176340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Comp.3</a:t>
            </a:r>
            <a:endParaRPr lang="nl-BE" dirty="0"/>
          </a:p>
        </p:txBody>
      </p:sp>
      <p:sp>
        <p:nvSpPr>
          <p:cNvPr id="10" name="Oval 9"/>
          <p:cNvSpPr/>
          <p:nvPr/>
        </p:nvSpPr>
        <p:spPr>
          <a:xfrm>
            <a:off x="2433639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 1</a:t>
            </a:r>
            <a:endParaRPr lang="nl-BE" dirty="0"/>
          </a:p>
        </p:txBody>
      </p:sp>
      <p:sp>
        <p:nvSpPr>
          <p:cNvPr id="11" name="Oval 10"/>
          <p:cNvSpPr/>
          <p:nvPr/>
        </p:nvSpPr>
        <p:spPr>
          <a:xfrm>
            <a:off x="3690938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4</a:t>
            </a:r>
            <a:endParaRPr lang="nl-BE" dirty="0"/>
          </a:p>
        </p:txBody>
      </p:sp>
      <p:sp>
        <p:nvSpPr>
          <p:cNvPr id="12" name="Oval 11"/>
          <p:cNvSpPr/>
          <p:nvPr/>
        </p:nvSpPr>
        <p:spPr>
          <a:xfrm>
            <a:off x="5447106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2</a:t>
            </a:r>
            <a:endParaRPr lang="nl-BE" dirty="0"/>
          </a:p>
        </p:txBody>
      </p:sp>
      <p:sp>
        <p:nvSpPr>
          <p:cNvPr id="13" name="Oval 12"/>
          <p:cNvSpPr/>
          <p:nvPr/>
        </p:nvSpPr>
        <p:spPr>
          <a:xfrm>
            <a:off x="6834186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5</a:t>
            </a:r>
            <a:endParaRPr lang="nl-BE" dirty="0"/>
          </a:p>
        </p:txBody>
      </p:sp>
      <p:sp>
        <p:nvSpPr>
          <p:cNvPr id="14" name="Oval 13"/>
          <p:cNvSpPr/>
          <p:nvPr/>
        </p:nvSpPr>
        <p:spPr>
          <a:xfrm>
            <a:off x="7567179" y="500753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7</a:t>
            </a:r>
            <a:endParaRPr lang="nl-BE" dirty="0"/>
          </a:p>
        </p:txBody>
      </p:sp>
      <p:sp>
        <p:nvSpPr>
          <p:cNvPr id="15" name="Oval 14"/>
          <p:cNvSpPr/>
          <p:nvPr/>
        </p:nvSpPr>
        <p:spPr>
          <a:xfrm>
            <a:off x="5576886" y="500753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6</a:t>
            </a:r>
            <a:endParaRPr lang="nl-BE" dirty="0"/>
          </a:p>
        </p:txBody>
      </p:sp>
      <p:cxnSp>
        <p:nvCxnSpPr>
          <p:cNvPr id="21" name="Straight Arrow Connector 20"/>
          <p:cNvCxnSpPr>
            <a:stCxn id="10" idx="7"/>
            <a:endCxn id="8" idx="3"/>
          </p:cNvCxnSpPr>
          <p:nvPr/>
        </p:nvCxnSpPr>
        <p:spPr>
          <a:xfrm flipV="1">
            <a:off x="3506811" y="1577321"/>
            <a:ext cx="582567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5"/>
            <a:endCxn id="12" idx="1"/>
          </p:cNvCxnSpPr>
          <p:nvPr/>
        </p:nvCxnSpPr>
        <p:spPr>
          <a:xfrm>
            <a:off x="4978423" y="1577321"/>
            <a:ext cx="652810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9" idx="7"/>
          </p:cNvCxnSpPr>
          <p:nvPr/>
        </p:nvCxnSpPr>
        <p:spPr>
          <a:xfrm flipH="1">
            <a:off x="2249512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1"/>
            <a:endCxn id="10" idx="5"/>
          </p:cNvCxnSpPr>
          <p:nvPr/>
        </p:nvCxnSpPr>
        <p:spPr>
          <a:xfrm flipH="1" flipV="1">
            <a:off x="3506811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5"/>
            <a:endCxn id="13" idx="1"/>
          </p:cNvCxnSpPr>
          <p:nvPr/>
        </p:nvCxnSpPr>
        <p:spPr>
          <a:xfrm>
            <a:off x="6520278" y="2889158"/>
            <a:ext cx="498035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5" idx="0"/>
          </p:cNvCxnSpPr>
          <p:nvPr/>
        </p:nvCxnSpPr>
        <p:spPr>
          <a:xfrm flipH="1">
            <a:off x="6205536" y="4108358"/>
            <a:ext cx="812777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4" idx="0"/>
          </p:cNvCxnSpPr>
          <p:nvPr/>
        </p:nvCxnSpPr>
        <p:spPr>
          <a:xfrm>
            <a:off x="7907358" y="4108358"/>
            <a:ext cx="288471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43111" y="1200150"/>
            <a:ext cx="1352550" cy="622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1</a:t>
            </a:r>
            <a:endParaRPr lang="nl-BE" dirty="0"/>
          </a:p>
        </p:txBody>
      </p:sp>
      <p:sp>
        <p:nvSpPr>
          <p:cNvPr id="19" name="Rectangle 18"/>
          <p:cNvSpPr/>
          <p:nvPr/>
        </p:nvSpPr>
        <p:spPr>
          <a:xfrm>
            <a:off x="435271" y="4920611"/>
            <a:ext cx="1352550" cy="6222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  <a:endParaRPr lang="nl-BE" dirty="0"/>
          </a:p>
        </p:txBody>
      </p:sp>
      <p:sp>
        <p:nvSpPr>
          <p:cNvPr id="26" name="Oval 25"/>
          <p:cNvSpPr/>
          <p:nvPr/>
        </p:nvSpPr>
        <p:spPr>
          <a:xfrm>
            <a:off x="435271" y="5411415"/>
            <a:ext cx="1306122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Persons</a:t>
            </a:r>
            <a:endParaRPr lang="nl-BE" dirty="0"/>
          </a:p>
        </p:txBody>
      </p:sp>
      <p:sp>
        <p:nvSpPr>
          <p:cNvPr id="28" name="Oval 27"/>
          <p:cNvSpPr/>
          <p:nvPr/>
        </p:nvSpPr>
        <p:spPr>
          <a:xfrm>
            <a:off x="931311" y="2973609"/>
            <a:ext cx="651418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P’</a:t>
            </a:r>
            <a:endParaRPr lang="nl-BE" dirty="0"/>
          </a:p>
        </p:txBody>
      </p:sp>
      <p:sp>
        <p:nvSpPr>
          <p:cNvPr id="29" name="Oval 28"/>
          <p:cNvSpPr/>
          <p:nvPr/>
        </p:nvSpPr>
        <p:spPr>
          <a:xfrm>
            <a:off x="7278709" y="4923762"/>
            <a:ext cx="651418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P’</a:t>
            </a:r>
            <a:endParaRPr lang="nl-BE" dirty="0"/>
          </a:p>
        </p:txBody>
      </p:sp>
      <p:cxnSp>
        <p:nvCxnSpPr>
          <p:cNvPr id="18" name="Elbow Connector 17"/>
          <p:cNvCxnSpPr>
            <a:stCxn id="43" idx="1"/>
          </p:cNvCxnSpPr>
          <p:nvPr/>
        </p:nvCxnSpPr>
        <p:spPr>
          <a:xfrm rot="10800000" flipV="1">
            <a:off x="561975" y="1511253"/>
            <a:ext cx="81136" cy="339412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0"/>
            <a:endCxn id="9" idx="4"/>
          </p:cNvCxnSpPr>
          <p:nvPr/>
        </p:nvCxnSpPr>
        <p:spPr>
          <a:xfrm flipV="1">
            <a:off x="1111546" y="4264587"/>
            <a:ext cx="693444" cy="656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787821" y="5248834"/>
            <a:ext cx="5779358" cy="309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Title 5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1116000"/>
          </a:xfrm>
        </p:spPr>
        <p:txBody>
          <a:bodyPr/>
          <a:lstStyle/>
          <a:p>
            <a:r>
              <a:rPr lang="en-US" dirty="0"/>
              <a:t>Solution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29107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3905251" y="666750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Root Comp.</a:t>
            </a:r>
            <a:endParaRPr lang="nl-BE" dirty="0"/>
          </a:p>
        </p:txBody>
      </p:sp>
      <p:sp>
        <p:nvSpPr>
          <p:cNvPr id="9" name="Oval 8"/>
          <p:cNvSpPr/>
          <p:nvPr/>
        </p:nvSpPr>
        <p:spPr>
          <a:xfrm>
            <a:off x="1176340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Comp.3</a:t>
            </a:r>
            <a:endParaRPr lang="nl-BE" dirty="0"/>
          </a:p>
        </p:txBody>
      </p:sp>
      <p:sp>
        <p:nvSpPr>
          <p:cNvPr id="10" name="Oval 9"/>
          <p:cNvSpPr/>
          <p:nvPr/>
        </p:nvSpPr>
        <p:spPr>
          <a:xfrm>
            <a:off x="2433639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 1</a:t>
            </a:r>
            <a:endParaRPr lang="nl-BE" dirty="0"/>
          </a:p>
        </p:txBody>
      </p:sp>
      <p:sp>
        <p:nvSpPr>
          <p:cNvPr id="11" name="Oval 10"/>
          <p:cNvSpPr/>
          <p:nvPr/>
        </p:nvSpPr>
        <p:spPr>
          <a:xfrm>
            <a:off x="3690938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4</a:t>
            </a:r>
            <a:endParaRPr lang="nl-BE" dirty="0"/>
          </a:p>
        </p:txBody>
      </p:sp>
      <p:sp>
        <p:nvSpPr>
          <p:cNvPr id="12" name="Oval 11"/>
          <p:cNvSpPr/>
          <p:nvPr/>
        </p:nvSpPr>
        <p:spPr>
          <a:xfrm>
            <a:off x="5447106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2</a:t>
            </a:r>
            <a:endParaRPr lang="nl-BE" dirty="0"/>
          </a:p>
        </p:txBody>
      </p:sp>
      <p:sp>
        <p:nvSpPr>
          <p:cNvPr id="13" name="Oval 12"/>
          <p:cNvSpPr/>
          <p:nvPr/>
        </p:nvSpPr>
        <p:spPr>
          <a:xfrm>
            <a:off x="6834186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5</a:t>
            </a:r>
            <a:endParaRPr lang="nl-BE" dirty="0"/>
          </a:p>
        </p:txBody>
      </p:sp>
      <p:sp>
        <p:nvSpPr>
          <p:cNvPr id="14" name="Oval 13"/>
          <p:cNvSpPr/>
          <p:nvPr/>
        </p:nvSpPr>
        <p:spPr>
          <a:xfrm>
            <a:off x="7567179" y="500753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7</a:t>
            </a:r>
            <a:endParaRPr lang="nl-BE" dirty="0"/>
          </a:p>
        </p:txBody>
      </p:sp>
      <p:sp>
        <p:nvSpPr>
          <p:cNvPr id="15" name="Oval 14"/>
          <p:cNvSpPr/>
          <p:nvPr/>
        </p:nvSpPr>
        <p:spPr>
          <a:xfrm>
            <a:off x="5576886" y="500753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6</a:t>
            </a:r>
            <a:endParaRPr lang="nl-BE" dirty="0"/>
          </a:p>
        </p:txBody>
      </p:sp>
      <p:cxnSp>
        <p:nvCxnSpPr>
          <p:cNvPr id="21" name="Straight Arrow Connector 20"/>
          <p:cNvCxnSpPr>
            <a:stCxn id="10" idx="7"/>
            <a:endCxn id="8" idx="3"/>
          </p:cNvCxnSpPr>
          <p:nvPr/>
        </p:nvCxnSpPr>
        <p:spPr>
          <a:xfrm flipV="1">
            <a:off x="3506811" y="1577321"/>
            <a:ext cx="582567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5"/>
            <a:endCxn id="12" idx="1"/>
          </p:cNvCxnSpPr>
          <p:nvPr/>
        </p:nvCxnSpPr>
        <p:spPr>
          <a:xfrm>
            <a:off x="4978423" y="1577321"/>
            <a:ext cx="652810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9" idx="7"/>
          </p:cNvCxnSpPr>
          <p:nvPr/>
        </p:nvCxnSpPr>
        <p:spPr>
          <a:xfrm flipH="1">
            <a:off x="2249512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1"/>
            <a:endCxn id="10" idx="5"/>
          </p:cNvCxnSpPr>
          <p:nvPr/>
        </p:nvCxnSpPr>
        <p:spPr>
          <a:xfrm flipH="1" flipV="1">
            <a:off x="3506811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5"/>
            <a:endCxn id="13" idx="1"/>
          </p:cNvCxnSpPr>
          <p:nvPr/>
        </p:nvCxnSpPr>
        <p:spPr>
          <a:xfrm>
            <a:off x="6520278" y="2889158"/>
            <a:ext cx="498035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5" idx="0"/>
          </p:cNvCxnSpPr>
          <p:nvPr/>
        </p:nvCxnSpPr>
        <p:spPr>
          <a:xfrm flipH="1">
            <a:off x="6205536" y="4108358"/>
            <a:ext cx="812777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4" idx="0"/>
          </p:cNvCxnSpPr>
          <p:nvPr/>
        </p:nvCxnSpPr>
        <p:spPr>
          <a:xfrm>
            <a:off x="7907358" y="4108358"/>
            <a:ext cx="288471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43111" y="1200150"/>
            <a:ext cx="1352550" cy="622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1</a:t>
            </a:r>
            <a:endParaRPr lang="nl-BE" dirty="0"/>
          </a:p>
        </p:txBody>
      </p:sp>
      <p:sp>
        <p:nvSpPr>
          <p:cNvPr id="19" name="Rectangle 18"/>
          <p:cNvSpPr/>
          <p:nvPr/>
        </p:nvSpPr>
        <p:spPr>
          <a:xfrm>
            <a:off x="435271" y="4920611"/>
            <a:ext cx="1352550" cy="6222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  <a:endParaRPr lang="nl-BE" dirty="0"/>
          </a:p>
        </p:txBody>
      </p:sp>
      <p:sp>
        <p:nvSpPr>
          <p:cNvPr id="26" name="Oval 25"/>
          <p:cNvSpPr/>
          <p:nvPr/>
        </p:nvSpPr>
        <p:spPr>
          <a:xfrm>
            <a:off x="435271" y="5411415"/>
            <a:ext cx="1306122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Persons</a:t>
            </a:r>
            <a:endParaRPr lang="nl-BE" dirty="0"/>
          </a:p>
        </p:txBody>
      </p:sp>
      <p:sp>
        <p:nvSpPr>
          <p:cNvPr id="28" name="Oval 27"/>
          <p:cNvSpPr/>
          <p:nvPr/>
        </p:nvSpPr>
        <p:spPr>
          <a:xfrm>
            <a:off x="931311" y="2973609"/>
            <a:ext cx="651418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P’</a:t>
            </a:r>
            <a:endParaRPr lang="nl-BE" dirty="0"/>
          </a:p>
        </p:txBody>
      </p:sp>
      <p:sp>
        <p:nvSpPr>
          <p:cNvPr id="29" name="Oval 28"/>
          <p:cNvSpPr/>
          <p:nvPr/>
        </p:nvSpPr>
        <p:spPr>
          <a:xfrm>
            <a:off x="7278709" y="4923762"/>
            <a:ext cx="651418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P’</a:t>
            </a:r>
            <a:endParaRPr lang="nl-BE" dirty="0"/>
          </a:p>
        </p:txBody>
      </p:sp>
      <p:cxnSp>
        <p:nvCxnSpPr>
          <p:cNvPr id="18" name="Elbow Connector 17"/>
          <p:cNvCxnSpPr>
            <a:stCxn id="43" idx="1"/>
          </p:cNvCxnSpPr>
          <p:nvPr/>
        </p:nvCxnSpPr>
        <p:spPr>
          <a:xfrm rot="10800000" flipV="1">
            <a:off x="561975" y="1511253"/>
            <a:ext cx="81136" cy="339412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0"/>
            <a:endCxn id="9" idx="4"/>
          </p:cNvCxnSpPr>
          <p:nvPr/>
        </p:nvCxnSpPr>
        <p:spPr>
          <a:xfrm flipV="1">
            <a:off x="1111546" y="4264587"/>
            <a:ext cx="693444" cy="656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787821" y="5248834"/>
            <a:ext cx="5779358" cy="309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Title 5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1116000"/>
          </a:xfrm>
        </p:spPr>
        <p:txBody>
          <a:bodyPr/>
          <a:lstStyle/>
          <a:p>
            <a:r>
              <a:rPr lang="en-US" dirty="0"/>
              <a:t>Solution</a:t>
            </a:r>
            <a:endParaRPr lang="nl-BE" dirty="0"/>
          </a:p>
        </p:txBody>
      </p:sp>
      <p:sp>
        <p:nvSpPr>
          <p:cNvPr id="31" name="Oval 30"/>
          <p:cNvSpPr/>
          <p:nvPr/>
        </p:nvSpPr>
        <p:spPr>
          <a:xfrm>
            <a:off x="435271" y="5807637"/>
            <a:ext cx="1306122" cy="533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Cars</a:t>
            </a:r>
            <a:endParaRPr lang="nl-BE" dirty="0"/>
          </a:p>
        </p:txBody>
      </p:sp>
      <p:cxnSp>
        <p:nvCxnSpPr>
          <p:cNvPr id="32" name="Straight Arrow Connector 31"/>
          <p:cNvCxnSpPr>
            <a:endCxn id="11" idx="3"/>
          </p:cNvCxnSpPr>
          <p:nvPr/>
        </p:nvCxnSpPr>
        <p:spPr>
          <a:xfrm flipV="1">
            <a:off x="1757612" y="4108358"/>
            <a:ext cx="2117453" cy="11555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9" idx="3"/>
            <a:endCxn id="15" idx="2"/>
          </p:cNvCxnSpPr>
          <p:nvPr/>
        </p:nvCxnSpPr>
        <p:spPr>
          <a:xfrm>
            <a:off x="1787821" y="5231715"/>
            <a:ext cx="3789065" cy="309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4350190" y="2901766"/>
            <a:ext cx="589008" cy="533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C’</a:t>
            </a:r>
            <a:endParaRPr lang="nl-BE" dirty="0"/>
          </a:p>
        </p:txBody>
      </p:sp>
      <p:sp>
        <p:nvSpPr>
          <p:cNvPr id="38" name="Oval 37"/>
          <p:cNvSpPr/>
          <p:nvPr/>
        </p:nvSpPr>
        <p:spPr>
          <a:xfrm>
            <a:off x="5466508" y="4657062"/>
            <a:ext cx="589008" cy="533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C’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1397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77025"/>
            <a:ext cx="8343900" cy="5214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73" b="100000" l="9925" r="89992"/>
                    </a14:imgEffect>
                  </a14:imgLayer>
                </a14:imgProps>
              </a:ext>
            </a:extLst>
          </a:blip>
          <a:srcRect l="29399" r="34027"/>
          <a:stretch/>
        </p:blipFill>
        <p:spPr>
          <a:xfrm flipH="1">
            <a:off x="180974" y="4818402"/>
            <a:ext cx="1504950" cy="203959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 flipH="1">
            <a:off x="1556789" y="5192927"/>
            <a:ext cx="2281785" cy="988798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This REDUX thingy looks cool!</a:t>
            </a:r>
            <a:endParaRPr lang="nl-BE" sz="2000" b="1" dirty="0"/>
          </a:p>
        </p:txBody>
      </p:sp>
    </p:spTree>
    <p:extLst>
      <p:ext uri="{BB962C8B-B14F-4D97-AF65-F5344CB8AC3E}">
        <p14:creationId xmlns:p14="http://schemas.microsoft.com/office/powerpoint/2010/main" val="242551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endParaRPr lang="nl-B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Things you need to know before we can start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83200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761" r="2447"/>
          <a:stretch/>
        </p:blipFill>
        <p:spPr>
          <a:xfrm>
            <a:off x="314325" y="1947858"/>
            <a:ext cx="8829675" cy="2514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732" y="3559119"/>
            <a:ext cx="2324424" cy="6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21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blocks: Angular</a:t>
            </a:r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4760" t="14015" r="30719" b="33139"/>
          <a:stretch/>
        </p:blipFill>
        <p:spPr>
          <a:xfrm>
            <a:off x="7657968" y="109431"/>
            <a:ext cx="1352551" cy="1328844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198933"/>
              </p:ext>
            </p:extLst>
          </p:nvPr>
        </p:nvGraphicFramePr>
        <p:xfrm>
          <a:off x="1242816" y="1761880"/>
          <a:ext cx="6981956" cy="2811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909">
                  <a:extLst>
                    <a:ext uri="{9D8B030D-6E8A-4147-A177-3AD203B41FA5}">
                      <a16:colId xmlns:a16="http://schemas.microsoft.com/office/drawing/2014/main" val="476334219"/>
                    </a:ext>
                  </a:extLst>
                </a:gridCol>
                <a:gridCol w="3567047">
                  <a:extLst>
                    <a:ext uri="{9D8B030D-6E8A-4147-A177-3AD203B41FA5}">
                      <a16:colId xmlns:a16="http://schemas.microsoft.com/office/drawing/2014/main" val="990986901"/>
                    </a:ext>
                  </a:extLst>
                </a:gridCol>
              </a:tblGrid>
              <a:tr h="427751">
                <a:tc>
                  <a:txBody>
                    <a:bodyPr/>
                    <a:lstStyle/>
                    <a:p>
                      <a:r>
                        <a:rPr lang="en-US" dirty="0"/>
                        <a:t>SMART Component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DUMB component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735002"/>
                  </a:ext>
                </a:extLst>
              </a:tr>
              <a:tr h="581208">
                <a:tc>
                  <a:txBody>
                    <a:bodyPr/>
                    <a:lstStyle/>
                    <a:p>
                      <a:r>
                        <a:rPr lang="en-US" dirty="0"/>
                        <a:t>Has</a:t>
                      </a:r>
                      <a:r>
                        <a:rPr lang="en-US" baseline="0" dirty="0"/>
                        <a:t> little html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have a lot of html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34082"/>
                  </a:ext>
                </a:extLst>
              </a:tr>
              <a:tr h="581208">
                <a:tc>
                  <a:txBody>
                    <a:bodyPr/>
                    <a:lstStyle/>
                    <a:p>
                      <a:r>
                        <a:rPr lang="en-US" dirty="0"/>
                        <a:t>Has services</a:t>
                      </a:r>
                      <a:r>
                        <a:rPr lang="en-US" baseline="0" dirty="0"/>
                        <a:t> for data (</a:t>
                      </a:r>
                      <a:r>
                        <a:rPr lang="en-US" baseline="0" dirty="0" err="1"/>
                        <a:t>stateful</a:t>
                      </a:r>
                      <a:r>
                        <a:rPr lang="en-US" baseline="0" dirty="0"/>
                        <a:t>)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Gets data through inputs (stateless)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968505"/>
                  </a:ext>
                </a:extLst>
              </a:tr>
              <a:tr h="581208">
                <a:tc>
                  <a:txBody>
                    <a:bodyPr/>
                    <a:lstStyle/>
                    <a:p>
                      <a:r>
                        <a:rPr lang="en-US" dirty="0"/>
                        <a:t>Contains logic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Display only, </a:t>
                      </a:r>
                    </a:p>
                    <a:p>
                      <a:r>
                        <a:rPr lang="en-US" dirty="0"/>
                        <a:t>NO LOGIC ALLOWED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365381"/>
                  </a:ext>
                </a:extLst>
              </a:tr>
              <a:tr h="581208">
                <a:tc>
                  <a:txBody>
                    <a:bodyPr/>
                    <a:lstStyle/>
                    <a:p>
                      <a:r>
                        <a:rPr lang="en-US" dirty="0"/>
                        <a:t>Reacts on events from </a:t>
                      </a:r>
                      <a:r>
                        <a:rPr lang="en-US" dirty="0" err="1"/>
                        <a:t>childs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Throws events to 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13909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73" b="100000" l="9925" r="89992"/>
                    </a14:imgEffect>
                  </a14:imgLayer>
                </a14:imgProps>
              </a:ext>
            </a:extLst>
          </a:blip>
          <a:srcRect l="29399" r="34027"/>
          <a:stretch/>
        </p:blipFill>
        <p:spPr>
          <a:xfrm flipH="1">
            <a:off x="-132999" y="4818402"/>
            <a:ext cx="1504950" cy="203959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 flipH="1">
            <a:off x="1242816" y="5107201"/>
            <a:ext cx="2529084" cy="1036423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Be smart and make components DUMB!</a:t>
            </a:r>
            <a:endParaRPr lang="nl-BE" sz="2000" b="1" dirty="0"/>
          </a:p>
        </p:txBody>
      </p:sp>
    </p:spTree>
    <p:extLst>
      <p:ext uri="{BB962C8B-B14F-4D97-AF65-F5344CB8AC3E}">
        <p14:creationId xmlns:p14="http://schemas.microsoft.com/office/powerpoint/2010/main" val="1606735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blocks: </a:t>
            </a:r>
            <a:r>
              <a:rPr lang="en-US" dirty="0" err="1"/>
              <a:t>RxJs</a:t>
            </a:r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8276" t="15283" r="55261"/>
          <a:stretch/>
        </p:blipFill>
        <p:spPr>
          <a:xfrm>
            <a:off x="1133475" y="2258943"/>
            <a:ext cx="1533526" cy="213030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19449" y="2258943"/>
            <a:ext cx="5838825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800" i="1" dirty="0" err="1"/>
              <a:t>RxJS</a:t>
            </a:r>
            <a:r>
              <a:rPr lang="nl-BE" sz="2800" i="1" dirty="0"/>
              <a:t> is a </a:t>
            </a:r>
            <a:r>
              <a:rPr lang="nl-BE" sz="2800" i="1" dirty="0" err="1"/>
              <a:t>library</a:t>
            </a:r>
            <a:r>
              <a:rPr lang="nl-BE" sz="2800" i="1" dirty="0"/>
              <a:t> </a:t>
            </a:r>
            <a:r>
              <a:rPr lang="nl-BE" sz="2800" i="1" dirty="0" err="1"/>
              <a:t>for</a:t>
            </a:r>
            <a:r>
              <a:rPr lang="nl-BE" sz="2800" i="1" dirty="0"/>
              <a:t> </a:t>
            </a:r>
            <a:r>
              <a:rPr lang="nl-BE" sz="2800" i="1" dirty="0" err="1"/>
              <a:t>reactive</a:t>
            </a:r>
            <a:r>
              <a:rPr lang="nl-BE" sz="2800" i="1" dirty="0"/>
              <a:t> </a:t>
            </a:r>
            <a:r>
              <a:rPr lang="nl-BE" sz="2800" i="1" dirty="0" err="1"/>
              <a:t>programming</a:t>
            </a:r>
            <a:r>
              <a:rPr lang="nl-BE" sz="2800" i="1" dirty="0"/>
              <a:t> </a:t>
            </a:r>
            <a:r>
              <a:rPr lang="nl-BE" sz="2800" i="1" dirty="0" err="1"/>
              <a:t>using</a:t>
            </a:r>
            <a:r>
              <a:rPr lang="nl-BE" sz="2800" i="1" dirty="0"/>
              <a:t> </a:t>
            </a:r>
            <a:r>
              <a:rPr lang="nl-BE" sz="2800" i="1" dirty="0" err="1"/>
              <a:t>Observables</a:t>
            </a:r>
            <a:r>
              <a:rPr lang="nl-BE" sz="2800" i="1" dirty="0"/>
              <a:t>, </a:t>
            </a:r>
            <a:r>
              <a:rPr lang="nl-BE" sz="2800" i="1" dirty="0" err="1"/>
              <a:t>to</a:t>
            </a:r>
            <a:r>
              <a:rPr lang="nl-BE" sz="2800" i="1" dirty="0"/>
              <a:t> make </a:t>
            </a:r>
            <a:r>
              <a:rPr lang="nl-BE" sz="2800" i="1" dirty="0" err="1"/>
              <a:t>it</a:t>
            </a:r>
            <a:r>
              <a:rPr lang="nl-BE" sz="2800" i="1" dirty="0"/>
              <a:t> </a:t>
            </a:r>
            <a:r>
              <a:rPr lang="nl-BE" sz="2800" i="1" dirty="0" err="1"/>
              <a:t>easier</a:t>
            </a:r>
            <a:r>
              <a:rPr lang="nl-BE" sz="2800" i="1" dirty="0"/>
              <a:t> </a:t>
            </a:r>
            <a:r>
              <a:rPr lang="nl-BE" sz="2800" i="1" dirty="0" err="1"/>
              <a:t>to</a:t>
            </a:r>
            <a:r>
              <a:rPr lang="nl-BE" sz="2800" i="1" dirty="0"/>
              <a:t> </a:t>
            </a:r>
            <a:r>
              <a:rPr lang="nl-BE" sz="2800" i="1" dirty="0" err="1"/>
              <a:t>compose</a:t>
            </a:r>
            <a:r>
              <a:rPr lang="nl-BE" sz="2800" i="1" dirty="0"/>
              <a:t> </a:t>
            </a:r>
            <a:r>
              <a:rPr lang="nl-BE" sz="2800" i="1" dirty="0" err="1"/>
              <a:t>asynchronous</a:t>
            </a:r>
            <a:r>
              <a:rPr lang="nl-BE" sz="2800" i="1" dirty="0"/>
              <a:t> or </a:t>
            </a:r>
            <a:r>
              <a:rPr lang="nl-BE" sz="2800" i="1" dirty="0" err="1"/>
              <a:t>callback-based</a:t>
            </a:r>
            <a:r>
              <a:rPr lang="nl-BE" sz="2800" i="1" dirty="0"/>
              <a:t> code.</a:t>
            </a:r>
          </a:p>
          <a:p>
            <a:endParaRPr lang="nl-BE" sz="2800" i="1" dirty="0"/>
          </a:p>
          <a:p>
            <a:r>
              <a:rPr lang="nl-BE" sz="1600" i="1" dirty="0">
                <a:hlinkClick r:id="rId3"/>
              </a:rPr>
              <a:t>https://rxjs.dev/</a:t>
            </a:r>
            <a:endParaRPr lang="nl-BE" sz="1600" i="1" dirty="0"/>
          </a:p>
          <a:p>
            <a:r>
              <a:rPr lang="nl-BE" sz="2800" i="1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61" y="3500431"/>
            <a:ext cx="1895740" cy="8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78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blocks: </a:t>
            </a:r>
            <a:r>
              <a:rPr lang="en-US" dirty="0" err="1"/>
              <a:t>RxJs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489" y="2216031"/>
            <a:ext cx="5891039" cy="3562935"/>
          </a:xfrm>
        </p:spPr>
        <p:txBody>
          <a:bodyPr/>
          <a:lstStyle/>
          <a:p>
            <a:r>
              <a:rPr lang="en-US" dirty="0"/>
              <a:t>Hot observable:</a:t>
            </a:r>
          </a:p>
          <a:p>
            <a:pPr lvl="1"/>
            <a:r>
              <a:rPr lang="en-US" dirty="0"/>
              <a:t>1 subscription for all subscribers (multicast)</a:t>
            </a:r>
          </a:p>
          <a:p>
            <a:pPr lvl="1"/>
            <a:r>
              <a:rPr lang="en-US" dirty="0"/>
              <a:t>Does not wait for subscribers to emit (eager)</a:t>
            </a:r>
          </a:p>
          <a:p>
            <a:pPr lvl="1"/>
            <a:r>
              <a:rPr lang="en-US" dirty="0"/>
              <a:t>E.g.  Router </a:t>
            </a:r>
            <a:r>
              <a:rPr lang="en-US" dirty="0" err="1"/>
              <a:t>params</a:t>
            </a:r>
            <a:endParaRPr lang="en-US" dirty="0"/>
          </a:p>
          <a:p>
            <a:pPr lvl="1"/>
            <a:endParaRPr lang="en-US" dirty="0"/>
          </a:p>
          <a:p>
            <a:pPr marL="288000" lvl="1" indent="0">
              <a:buNone/>
            </a:pPr>
            <a:endParaRPr lang="en-US" dirty="0"/>
          </a:p>
          <a:p>
            <a:r>
              <a:rPr lang="en-US" dirty="0"/>
              <a:t>Cold observable:</a:t>
            </a:r>
          </a:p>
          <a:p>
            <a:pPr lvl="1"/>
            <a:r>
              <a:rPr lang="en-US" dirty="0"/>
              <a:t>1 subscription per subscriber (unicast)</a:t>
            </a:r>
          </a:p>
          <a:p>
            <a:pPr lvl="1"/>
            <a:r>
              <a:rPr lang="en-US" dirty="0"/>
              <a:t>Only emits when there is a subscription (lazy)</a:t>
            </a:r>
          </a:p>
          <a:p>
            <a:pPr lvl="1"/>
            <a:r>
              <a:rPr lang="en-US" dirty="0"/>
              <a:t>E.g.  http call 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276" t="14147" r="55261" b="33829"/>
          <a:stretch/>
        </p:blipFill>
        <p:spPr>
          <a:xfrm>
            <a:off x="7610474" y="0"/>
            <a:ext cx="1533526" cy="1308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45" y="4185131"/>
            <a:ext cx="1203444" cy="1203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8653" t="7397" r="7450" b="7123"/>
          <a:stretch/>
        </p:blipFill>
        <p:spPr>
          <a:xfrm>
            <a:off x="724545" y="2216031"/>
            <a:ext cx="1203444" cy="1226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050" y="1279640"/>
            <a:ext cx="1609950" cy="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11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blocks: </a:t>
            </a:r>
            <a:r>
              <a:rPr lang="en-US" dirty="0" err="1"/>
              <a:t>RxJs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3111" y="1473081"/>
            <a:ext cx="8179732" cy="4280019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of(3)</a:t>
            </a:r>
          </a:p>
          <a:p>
            <a:pPr lvl="1"/>
            <a:r>
              <a:rPr lang="en-US" dirty="0"/>
              <a:t>Creates an observable that emits given value.</a:t>
            </a:r>
          </a:p>
          <a:p>
            <a:endParaRPr lang="en-US" dirty="0"/>
          </a:p>
          <a:p>
            <a:r>
              <a:rPr lang="en-US" dirty="0"/>
              <a:t>first() </a:t>
            </a:r>
          </a:p>
          <a:p>
            <a:pPr lvl="1"/>
            <a:r>
              <a:rPr lang="en-US" dirty="0"/>
              <a:t>emits the first value only, after this the observable will complete.</a:t>
            </a:r>
          </a:p>
          <a:p>
            <a:pPr marL="288000" lvl="1" indent="0">
              <a:buNone/>
            </a:pPr>
            <a:endParaRPr lang="en-US" dirty="0"/>
          </a:p>
          <a:p>
            <a:r>
              <a:rPr lang="en-US" dirty="0"/>
              <a:t>filter(x =&gt; x &gt; 2)</a:t>
            </a:r>
          </a:p>
          <a:p>
            <a:pPr lvl="1"/>
            <a:r>
              <a:rPr lang="en-US" dirty="0"/>
              <a:t>Allows you to prevent values from being emitted based upon a supplied function.</a:t>
            </a:r>
          </a:p>
          <a:p>
            <a:pPr lvl="1"/>
            <a:endParaRPr lang="en-US" dirty="0"/>
          </a:p>
          <a:p>
            <a:r>
              <a:rPr lang="en-US" dirty="0"/>
              <a:t>map(x =&gt; x + 2)</a:t>
            </a:r>
          </a:p>
          <a:p>
            <a:pPr lvl="1"/>
            <a:r>
              <a:rPr lang="en-US" dirty="0"/>
              <a:t>Allows the values to be modified to a new value.</a:t>
            </a:r>
          </a:p>
          <a:p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8276" t="14147" r="55261" b="33829"/>
          <a:stretch/>
        </p:blipFill>
        <p:spPr>
          <a:xfrm>
            <a:off x="7610474" y="0"/>
            <a:ext cx="1533526" cy="13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87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62404" y="2676525"/>
            <a:ext cx="4119099" cy="1260366"/>
          </a:xfrm>
        </p:spPr>
        <p:txBody>
          <a:bodyPr/>
          <a:lstStyle/>
          <a:p>
            <a:r>
              <a:rPr lang="en-US" dirty="0"/>
              <a:t>Problem</a:t>
            </a:r>
            <a:endParaRPr lang="nl-B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 freaking hate prop drilling!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96114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blocks: </a:t>
            </a:r>
            <a:r>
              <a:rPr lang="en-US" dirty="0" err="1"/>
              <a:t>RxJs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3111" y="1473081"/>
            <a:ext cx="8179732" cy="4280019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withLatestFrom</a:t>
            </a:r>
            <a:r>
              <a:rPr lang="en-US" dirty="0"/>
              <a:t>(obs1$)</a:t>
            </a:r>
          </a:p>
          <a:p>
            <a:pPr lvl="1"/>
            <a:r>
              <a:rPr lang="en-US" dirty="0"/>
              <a:t>Adds the latest value from another observable to the result</a:t>
            </a:r>
          </a:p>
          <a:p>
            <a:pPr lvl="1"/>
            <a:r>
              <a:rPr lang="en-US" dirty="0"/>
              <a:t>Returns [val0, val1]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switchMap</a:t>
            </a:r>
            <a:r>
              <a:rPr lang="en-US" dirty="0"/>
              <a:t>(x =&gt; </a:t>
            </a:r>
            <a:r>
              <a:rPr lang="en-US" dirty="0" err="1"/>
              <a:t>getData</a:t>
            </a:r>
            <a:r>
              <a:rPr lang="en-US" dirty="0"/>
              <a:t>(x)) </a:t>
            </a:r>
          </a:p>
          <a:p>
            <a:pPr lvl="1"/>
            <a:r>
              <a:rPr lang="en-US" dirty="0"/>
              <a:t>Allows for emitting values from an operation that creates a separate observable.</a:t>
            </a:r>
          </a:p>
          <a:p>
            <a:pPr lvl="1"/>
            <a:r>
              <a:rPr lang="en-US" dirty="0"/>
              <a:t>Use this when you only care about the </a:t>
            </a:r>
            <a:r>
              <a:rPr lang="nl-BE" dirty="0"/>
              <a:t>most recent </a:t>
            </a:r>
            <a:r>
              <a:rPr lang="nl-BE" dirty="0" err="1"/>
              <a:t>parent</a:t>
            </a:r>
            <a:r>
              <a:rPr lang="nl-BE" dirty="0"/>
              <a:t> </a:t>
            </a:r>
            <a:r>
              <a:rPr lang="nl-BE" dirty="0" err="1"/>
              <a:t>emit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8276" t="14147" r="55261" b="33829"/>
          <a:stretch/>
        </p:blipFill>
        <p:spPr>
          <a:xfrm>
            <a:off x="7610474" y="0"/>
            <a:ext cx="1533526" cy="1308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3" b="100000" l="9925" r="89992"/>
                    </a14:imgEffect>
                  </a14:imgLayer>
                </a14:imgProps>
              </a:ext>
            </a:extLst>
          </a:blip>
          <a:srcRect l="29399" r="34027"/>
          <a:stretch/>
        </p:blipFill>
        <p:spPr>
          <a:xfrm>
            <a:off x="7934632" y="5046300"/>
            <a:ext cx="1329682" cy="180902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844978" y="5525286"/>
            <a:ext cx="2989006" cy="785352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000" dirty="0">
                <a:hlinkClick r:id="rId6"/>
              </a:rPr>
              <a:t>https://rxmarbles.com/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82930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blocks: </a:t>
            </a:r>
            <a:r>
              <a:rPr lang="en-US" dirty="0" err="1"/>
              <a:t>Redux</a:t>
            </a:r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454" t="9848" r="84302" b="2273"/>
          <a:stretch/>
        </p:blipFill>
        <p:spPr>
          <a:xfrm>
            <a:off x="814256" y="1473081"/>
            <a:ext cx="1233619" cy="2209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3175" y="1543050"/>
            <a:ext cx="66008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Redux</a:t>
            </a:r>
            <a:r>
              <a:rPr lang="en-US" sz="2800" dirty="0"/>
              <a:t> is a predictable state container for </a:t>
            </a:r>
            <a:r>
              <a:rPr lang="en-US" sz="2800" dirty="0" err="1"/>
              <a:t>javascript</a:t>
            </a:r>
            <a:r>
              <a:rPr lang="en-US" sz="2800" dirty="0"/>
              <a:t> applications.</a:t>
            </a:r>
            <a:endParaRPr lang="nl-BE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2543175" y="3048000"/>
            <a:ext cx="60293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three Principles of </a:t>
            </a:r>
            <a:r>
              <a:rPr lang="en-US" sz="2800" dirty="0" err="1"/>
              <a:t>Redux</a:t>
            </a:r>
            <a:r>
              <a:rPr lang="en-US" sz="28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Single source of truth (Store)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State is immutable (read-only)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Pure functions only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657563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REDUX: State is immutable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111" y="2076450"/>
            <a:ext cx="83103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In object-oriented and functional programming, an immutable object (unchangeable object) is an object whose state cannot be modified after it is created.</a:t>
            </a:r>
          </a:p>
          <a:p>
            <a:endParaRPr lang="en-US" sz="2400" i="1" dirty="0"/>
          </a:p>
          <a:p>
            <a:r>
              <a:rPr lang="nl-BE" sz="1600" i="1" dirty="0">
                <a:hlinkClick r:id="rId3"/>
              </a:rPr>
              <a:t>https://en.wikipedia.org/wiki/Immutable_object</a:t>
            </a:r>
            <a:endParaRPr lang="nl-BE" sz="1600" i="1" dirty="0"/>
          </a:p>
          <a:p>
            <a:endParaRPr lang="nl-BE" sz="2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454" t="14393" r="84302" b="37501"/>
          <a:stretch/>
        </p:blipFill>
        <p:spPr>
          <a:xfrm>
            <a:off x="7796081" y="104775"/>
            <a:ext cx="1233619" cy="1209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73" b="100000" l="9925" r="89992"/>
                    </a14:imgEffect>
                  </a14:imgLayer>
                </a14:imgProps>
              </a:ext>
            </a:extLst>
          </a:blip>
          <a:srcRect l="29399" r="34027"/>
          <a:stretch/>
        </p:blipFill>
        <p:spPr>
          <a:xfrm>
            <a:off x="7315200" y="4818402"/>
            <a:ext cx="1714500" cy="203959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274486" y="4818402"/>
            <a:ext cx="3040714" cy="1036423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If state is immutable, then how do I update it?</a:t>
            </a:r>
            <a:endParaRPr lang="nl-BE" sz="2000" b="1" dirty="0"/>
          </a:p>
        </p:txBody>
      </p:sp>
    </p:spTree>
    <p:extLst>
      <p:ext uri="{BB962C8B-B14F-4D97-AF65-F5344CB8AC3E}">
        <p14:creationId xmlns:p14="http://schemas.microsoft.com/office/powerpoint/2010/main" val="2269405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576369"/>
          </a:xfrm>
        </p:spPr>
        <p:txBody>
          <a:bodyPr/>
          <a:lstStyle/>
          <a:p>
            <a:r>
              <a:rPr lang="en-US" dirty="0"/>
              <a:t>REDUX: Pure functions?</a:t>
            </a:r>
            <a:endParaRPr lang="nl-BE" dirty="0"/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83874904"/>
              </p:ext>
            </p:extLst>
          </p:nvPr>
        </p:nvGraphicFramePr>
        <p:xfrm>
          <a:off x="690431" y="1371599"/>
          <a:ext cx="8086726" cy="4054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4748">
                  <a:extLst>
                    <a:ext uri="{9D8B030D-6E8A-4147-A177-3AD203B41FA5}">
                      <a16:colId xmlns:a16="http://schemas.microsoft.com/office/drawing/2014/main" val="2391283662"/>
                    </a:ext>
                  </a:extLst>
                </a:gridCol>
                <a:gridCol w="4061978">
                  <a:extLst>
                    <a:ext uri="{9D8B030D-6E8A-4147-A177-3AD203B41FA5}">
                      <a16:colId xmlns:a16="http://schemas.microsoft.com/office/drawing/2014/main" val="3729269072"/>
                    </a:ext>
                  </a:extLst>
                </a:gridCol>
              </a:tblGrid>
              <a:tr h="47686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PURE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IMPURE</a:t>
                      </a:r>
                      <a:endParaRPr lang="nl-B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914973"/>
                  </a:ext>
                </a:extLst>
              </a:tr>
              <a:tr h="691237">
                <a:tc>
                  <a:txBody>
                    <a:bodyPr/>
                    <a:lstStyle/>
                    <a:p>
                      <a:r>
                        <a:rPr lang="en-US" dirty="0"/>
                        <a:t>Always produces the</a:t>
                      </a:r>
                      <a:r>
                        <a:rPr lang="en-US" baseline="0" dirty="0"/>
                        <a:t> same result when given the same arguments.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 produce</a:t>
                      </a:r>
                      <a:r>
                        <a:rPr lang="en-US" baseline="0" dirty="0"/>
                        <a:t> different results when given the same arguments.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828937"/>
                  </a:ext>
                </a:extLst>
              </a:tr>
              <a:tr h="691237">
                <a:tc>
                  <a:txBody>
                    <a:bodyPr/>
                    <a:lstStyle/>
                    <a:p>
                      <a:r>
                        <a:rPr lang="en-US" dirty="0"/>
                        <a:t>Never have side effects.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 have side effects.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654621"/>
                  </a:ext>
                </a:extLst>
              </a:tr>
              <a:tr h="691237"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  <a:r>
                        <a:rPr lang="en-US" baseline="0" dirty="0"/>
                        <a:t> alter state.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 alter</a:t>
                      </a:r>
                      <a:r>
                        <a:rPr lang="en-US" baseline="0" dirty="0"/>
                        <a:t> global state of the program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001578"/>
                  </a:ext>
                </a:extLst>
              </a:tr>
              <a:tr h="1226028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 add(x, y)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return x + y;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 </a:t>
                      </a:r>
                      <a:r>
                        <a:rPr lang="nl-BE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  <a:r>
                        <a:rPr lang="nl-B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3;</a:t>
                      </a:r>
                    </a:p>
                    <a:p>
                      <a:r>
                        <a:rPr lang="nl-BE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r>
                        <a:rPr lang="nl-B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nl-BE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  <a:r>
                        <a:rPr lang="nl-B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(x)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count</a:t>
                      </a:r>
                      <a:r>
                        <a:rPr lang="en-US" sz="18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counter + x;</a:t>
                      </a:r>
                      <a:endParaRPr lang="nl-BE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l-B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return </a:t>
                      </a:r>
                      <a:r>
                        <a:rPr lang="nl-BE" sz="1800" b="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  <a:r>
                        <a:rPr lang="nl-BE" sz="18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</a:t>
                      </a:r>
                      <a:r>
                        <a:rPr lang="nl-B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x;</a:t>
                      </a:r>
                    </a:p>
                    <a:p>
                      <a:r>
                        <a:rPr lang="nl-B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216880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454" t="14393" r="84302" b="37501"/>
          <a:stretch/>
        </p:blipFill>
        <p:spPr>
          <a:xfrm>
            <a:off x="7796081" y="104775"/>
            <a:ext cx="1233619" cy="12096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3" b="100000" l="9925" r="89992"/>
                    </a14:imgEffect>
                  </a14:imgLayer>
                </a14:imgProps>
              </a:ext>
            </a:extLst>
          </a:blip>
          <a:srcRect l="29399" r="34027"/>
          <a:stretch/>
        </p:blipFill>
        <p:spPr>
          <a:xfrm>
            <a:off x="7315200" y="4818402"/>
            <a:ext cx="1714500" cy="2039598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4353144" y="5623052"/>
            <a:ext cx="3040714" cy="1036423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Side effects make functions unpredictable</a:t>
            </a:r>
            <a:endParaRPr lang="nl-BE" sz="2000" b="1" dirty="0"/>
          </a:p>
        </p:txBody>
      </p:sp>
    </p:spTree>
    <p:extLst>
      <p:ext uri="{BB962C8B-B14F-4D97-AF65-F5344CB8AC3E}">
        <p14:creationId xmlns:p14="http://schemas.microsoft.com/office/powerpoint/2010/main" val="1740537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Setup </a:t>
            </a:r>
            <a:r>
              <a:rPr lang="en-US" dirty="0" err="1"/>
              <a:t>NgRx</a:t>
            </a:r>
            <a:endParaRPr lang="nl-B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Finally!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32316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</a:t>
            </a:r>
            <a:r>
              <a:rPr lang="en-US" dirty="0" err="1"/>
              <a:t>NgRx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npm</a:t>
            </a:r>
            <a:r>
              <a:rPr lang="nl-BE" dirty="0"/>
              <a:t> </a:t>
            </a:r>
            <a:r>
              <a:rPr lang="nl-BE" dirty="0" err="1"/>
              <a:t>install</a:t>
            </a:r>
            <a:r>
              <a:rPr lang="nl-BE" dirty="0"/>
              <a:t> @</a:t>
            </a:r>
            <a:r>
              <a:rPr lang="nl-BE" dirty="0" err="1"/>
              <a:t>ngrx</a:t>
            </a:r>
            <a:r>
              <a:rPr lang="nl-BE" dirty="0"/>
              <a:t>/store</a:t>
            </a:r>
          </a:p>
          <a:p>
            <a:pPr lvl="1"/>
            <a:r>
              <a:rPr lang="en-US" dirty="0"/>
              <a:t>This is the store itself</a:t>
            </a:r>
            <a:endParaRPr lang="nl-BE" dirty="0"/>
          </a:p>
          <a:p>
            <a:endParaRPr lang="en-US" dirty="0"/>
          </a:p>
          <a:p>
            <a:endParaRPr lang="nl-BE" dirty="0"/>
          </a:p>
          <a:p>
            <a:r>
              <a:rPr lang="nl-BE" dirty="0" err="1"/>
              <a:t>npm</a:t>
            </a:r>
            <a:r>
              <a:rPr lang="nl-BE" dirty="0"/>
              <a:t> </a:t>
            </a:r>
            <a:r>
              <a:rPr lang="nl-BE" dirty="0" err="1"/>
              <a:t>install</a:t>
            </a:r>
            <a:r>
              <a:rPr lang="nl-BE" dirty="0"/>
              <a:t> @</a:t>
            </a:r>
            <a:r>
              <a:rPr lang="nl-BE" dirty="0" err="1"/>
              <a:t>ngrx</a:t>
            </a:r>
            <a:r>
              <a:rPr lang="nl-BE" dirty="0"/>
              <a:t>/</a:t>
            </a:r>
            <a:r>
              <a:rPr lang="nl-BE" dirty="0" err="1"/>
              <a:t>effects</a:t>
            </a:r>
            <a:endParaRPr lang="nl-BE" dirty="0"/>
          </a:p>
          <a:p>
            <a:pPr lvl="1"/>
            <a:r>
              <a:rPr lang="en-US" dirty="0"/>
              <a:t>This we will use to fetch data from the backend</a:t>
            </a:r>
            <a:endParaRPr lang="nl-BE" dirty="0"/>
          </a:p>
          <a:p>
            <a:endParaRPr lang="en-US" dirty="0"/>
          </a:p>
          <a:p>
            <a:endParaRPr lang="nl-BE" dirty="0"/>
          </a:p>
          <a:p>
            <a:r>
              <a:rPr lang="nl-BE" dirty="0" err="1"/>
              <a:t>npm</a:t>
            </a:r>
            <a:r>
              <a:rPr lang="nl-BE" dirty="0"/>
              <a:t> </a:t>
            </a:r>
            <a:r>
              <a:rPr lang="nl-BE" dirty="0" err="1"/>
              <a:t>install</a:t>
            </a:r>
            <a:r>
              <a:rPr lang="nl-BE" dirty="0"/>
              <a:t> @</a:t>
            </a:r>
            <a:r>
              <a:rPr lang="nl-BE" dirty="0" err="1"/>
              <a:t>ngrx</a:t>
            </a:r>
            <a:r>
              <a:rPr lang="nl-BE" dirty="0"/>
              <a:t>/store-</a:t>
            </a:r>
            <a:r>
              <a:rPr lang="nl-BE" dirty="0" err="1"/>
              <a:t>devtools</a:t>
            </a:r>
            <a:endParaRPr lang="nl-BE" dirty="0"/>
          </a:p>
          <a:p>
            <a:pPr lvl="1"/>
            <a:r>
              <a:rPr lang="en-US" dirty="0"/>
              <a:t>This is to help our development process</a:t>
            </a:r>
            <a:endParaRPr lang="nl-BE" dirty="0"/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87187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</a:t>
            </a:r>
            <a:r>
              <a:rPr lang="en-US" dirty="0" err="1"/>
              <a:t>NgRx</a:t>
            </a:r>
            <a:r>
              <a:rPr lang="en-US" dirty="0"/>
              <a:t>: App module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580149F-C702-4B3D-9E31-D957021B3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11" y="2247900"/>
            <a:ext cx="757591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05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</a:t>
            </a:r>
            <a:r>
              <a:rPr lang="en-US" dirty="0" err="1"/>
              <a:t>NgRx</a:t>
            </a:r>
            <a:r>
              <a:rPr lang="en-US" dirty="0"/>
              <a:t>: Feature module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AA2B71D-191A-44C5-8BE2-AC5D18C1C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32" r="2113" b="-6232"/>
          <a:stretch/>
        </p:blipFill>
        <p:spPr>
          <a:xfrm>
            <a:off x="643111" y="3017850"/>
            <a:ext cx="8405639" cy="1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97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Core concepts</a:t>
            </a:r>
            <a:endParaRPr lang="nl-BE" dirty="0"/>
          </a:p>
        </p:txBody>
      </p:sp>
      <p:sp>
        <p:nvSpPr>
          <p:cNvPr id="3" name="Subtitle 6"/>
          <p:cNvSpPr>
            <a:spLocks noGrp="1"/>
          </p:cNvSpPr>
          <p:nvPr>
            <p:ph type="subTitle" idx="1"/>
          </p:nvPr>
        </p:nvSpPr>
        <p:spPr>
          <a:xfrm>
            <a:off x="656247" y="4011882"/>
            <a:ext cx="4128756" cy="1053708"/>
          </a:xfrm>
        </p:spPr>
        <p:txBody>
          <a:bodyPr/>
          <a:lstStyle/>
          <a:p>
            <a:r>
              <a:rPr lang="en-US" dirty="0"/>
              <a:t>Show me the co….de baby.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22739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</a:t>
            </a:r>
            <a:endParaRPr lang="nl-BE" dirty="0"/>
          </a:p>
        </p:txBody>
      </p:sp>
      <p:pic>
        <p:nvPicPr>
          <p:cNvPr id="1026" name="Picture 2" descr="Is Png A Vector File, Is Png A Vector File Transparent FREE For ...  #2028493 - PNG Images - PNG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198" y="1472903"/>
            <a:ext cx="1755192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s Png A Vector File, Is Png A Vector File Transparent FREE For ...  #2028493 - PNG Images - PNG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771" y="3787656"/>
            <a:ext cx="1755192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s Png A Vector File, Is Png A Vector File Transparent FREE For ...  #2028493 - PNG Images - PNG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303" y="3787656"/>
            <a:ext cx="1755192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s Png A Vector File, Is Png A Vector File Transparent FREE For ...  #2028493 - PNG Images - PNG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11" y="1472903"/>
            <a:ext cx="1755192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s Png A Vector File, Is Png A Vector File Transparent FREE For ...  #2028493 - PNG Images - PNG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285" y="1509106"/>
            <a:ext cx="1755192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128677" y="2219571"/>
            <a:ext cx="73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</a:t>
            </a:r>
            <a:r>
              <a:rPr lang="en-GB" b="1" dirty="0"/>
              <a:t>A</a:t>
            </a:r>
            <a:r>
              <a:rPr lang="en-US" b="1" dirty="0"/>
              <a:t>TE</a:t>
            </a:r>
            <a:endParaRPr lang="nl-BE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116221" y="2219817"/>
            <a:ext cx="123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SELECTORS</a:t>
            </a:r>
            <a:endParaRPr lang="nl-BE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428918" y="2219571"/>
            <a:ext cx="103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ACTIONS</a:t>
            </a:r>
            <a:endParaRPr lang="nl-BE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678940" y="4441190"/>
            <a:ext cx="1193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REDUCERS</a:t>
            </a:r>
            <a:endParaRPr lang="nl-BE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961402" y="4441190"/>
            <a:ext cx="9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EFFECTS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3572335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nl-BE" dirty="0"/>
          </a:p>
        </p:txBody>
      </p:sp>
      <p:sp>
        <p:nvSpPr>
          <p:cNvPr id="8" name="Oval 7"/>
          <p:cNvSpPr/>
          <p:nvPr/>
        </p:nvSpPr>
        <p:spPr>
          <a:xfrm>
            <a:off x="3905251" y="666750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Root Comp.</a:t>
            </a:r>
            <a:endParaRPr lang="nl-BE" dirty="0"/>
          </a:p>
        </p:txBody>
      </p:sp>
      <p:sp>
        <p:nvSpPr>
          <p:cNvPr id="9" name="Oval 8"/>
          <p:cNvSpPr/>
          <p:nvPr/>
        </p:nvSpPr>
        <p:spPr>
          <a:xfrm>
            <a:off x="1176340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Comp.3</a:t>
            </a:r>
            <a:endParaRPr lang="nl-BE" dirty="0"/>
          </a:p>
        </p:txBody>
      </p:sp>
      <p:sp>
        <p:nvSpPr>
          <p:cNvPr id="10" name="Oval 9"/>
          <p:cNvSpPr/>
          <p:nvPr/>
        </p:nvSpPr>
        <p:spPr>
          <a:xfrm>
            <a:off x="2433639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 1</a:t>
            </a:r>
            <a:endParaRPr lang="nl-BE" dirty="0"/>
          </a:p>
        </p:txBody>
      </p:sp>
      <p:sp>
        <p:nvSpPr>
          <p:cNvPr id="11" name="Oval 10"/>
          <p:cNvSpPr/>
          <p:nvPr/>
        </p:nvSpPr>
        <p:spPr>
          <a:xfrm>
            <a:off x="3690938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4</a:t>
            </a:r>
            <a:endParaRPr lang="nl-BE" dirty="0"/>
          </a:p>
        </p:txBody>
      </p:sp>
      <p:sp>
        <p:nvSpPr>
          <p:cNvPr id="12" name="Oval 11"/>
          <p:cNvSpPr/>
          <p:nvPr/>
        </p:nvSpPr>
        <p:spPr>
          <a:xfrm>
            <a:off x="5447106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2</a:t>
            </a:r>
            <a:endParaRPr lang="nl-BE" dirty="0"/>
          </a:p>
        </p:txBody>
      </p:sp>
      <p:sp>
        <p:nvSpPr>
          <p:cNvPr id="13" name="Oval 12"/>
          <p:cNvSpPr/>
          <p:nvPr/>
        </p:nvSpPr>
        <p:spPr>
          <a:xfrm>
            <a:off x="6834186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5</a:t>
            </a:r>
            <a:endParaRPr lang="nl-BE" dirty="0"/>
          </a:p>
        </p:txBody>
      </p:sp>
      <p:sp>
        <p:nvSpPr>
          <p:cNvPr id="14" name="Oval 13"/>
          <p:cNvSpPr/>
          <p:nvPr/>
        </p:nvSpPr>
        <p:spPr>
          <a:xfrm>
            <a:off x="7567179" y="500753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7</a:t>
            </a:r>
            <a:endParaRPr lang="nl-BE" dirty="0"/>
          </a:p>
        </p:txBody>
      </p:sp>
      <p:sp>
        <p:nvSpPr>
          <p:cNvPr id="15" name="Oval 14"/>
          <p:cNvSpPr/>
          <p:nvPr/>
        </p:nvSpPr>
        <p:spPr>
          <a:xfrm>
            <a:off x="5576886" y="500753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6</a:t>
            </a:r>
            <a:endParaRPr lang="nl-BE" dirty="0"/>
          </a:p>
        </p:txBody>
      </p:sp>
      <p:cxnSp>
        <p:nvCxnSpPr>
          <p:cNvPr id="21" name="Straight Arrow Connector 20"/>
          <p:cNvCxnSpPr>
            <a:stCxn id="10" idx="7"/>
            <a:endCxn id="8" idx="3"/>
          </p:cNvCxnSpPr>
          <p:nvPr/>
        </p:nvCxnSpPr>
        <p:spPr>
          <a:xfrm flipV="1">
            <a:off x="3506811" y="1577321"/>
            <a:ext cx="582567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5"/>
            <a:endCxn id="12" idx="1"/>
          </p:cNvCxnSpPr>
          <p:nvPr/>
        </p:nvCxnSpPr>
        <p:spPr>
          <a:xfrm>
            <a:off x="4978423" y="1577321"/>
            <a:ext cx="652810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9" idx="7"/>
          </p:cNvCxnSpPr>
          <p:nvPr/>
        </p:nvCxnSpPr>
        <p:spPr>
          <a:xfrm flipH="1">
            <a:off x="2249512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1"/>
            <a:endCxn id="10" idx="5"/>
          </p:cNvCxnSpPr>
          <p:nvPr/>
        </p:nvCxnSpPr>
        <p:spPr>
          <a:xfrm flipH="1" flipV="1">
            <a:off x="3506811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5"/>
            <a:endCxn id="13" idx="1"/>
          </p:cNvCxnSpPr>
          <p:nvPr/>
        </p:nvCxnSpPr>
        <p:spPr>
          <a:xfrm>
            <a:off x="6520278" y="2889158"/>
            <a:ext cx="498035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5" idx="0"/>
          </p:cNvCxnSpPr>
          <p:nvPr/>
        </p:nvCxnSpPr>
        <p:spPr>
          <a:xfrm flipH="1">
            <a:off x="6205536" y="4108358"/>
            <a:ext cx="812777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4" idx="0"/>
          </p:cNvCxnSpPr>
          <p:nvPr/>
        </p:nvCxnSpPr>
        <p:spPr>
          <a:xfrm>
            <a:off x="7907358" y="4108358"/>
            <a:ext cx="288471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43111" y="1200150"/>
            <a:ext cx="1352550" cy="6222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 1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25255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concepts: </a:t>
            </a:r>
            <a:r>
              <a:rPr lang="en-GB" b="1" dirty="0"/>
              <a:t>State</a:t>
            </a:r>
            <a:br>
              <a:rPr lang="nl-BE" b="1" dirty="0"/>
            </a:br>
            <a:endParaRPr lang="nl-BE" dirty="0"/>
          </a:p>
        </p:txBody>
      </p:sp>
      <p:sp>
        <p:nvSpPr>
          <p:cNvPr id="5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Defines the interface of your state</a:t>
            </a:r>
          </a:p>
          <a:p>
            <a:endParaRPr lang="en-US" dirty="0"/>
          </a:p>
          <a:p>
            <a:r>
              <a:rPr lang="en-US" dirty="0"/>
              <a:t>Defines the default values of your state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360142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concepts: State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905BF22-42E8-4999-A569-DBA14A42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4" y="1181982"/>
            <a:ext cx="6496052" cy="449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84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concepts: Store</a:t>
            </a:r>
            <a:endParaRPr lang="nl-BE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3588" y="1013936"/>
            <a:ext cx="8820412" cy="55117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86" y="1157119"/>
            <a:ext cx="3067478" cy="24101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464" y="1224102"/>
            <a:ext cx="3067478" cy="24101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812" y="1157118"/>
            <a:ext cx="3067478" cy="241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812" y="2446119"/>
            <a:ext cx="3067478" cy="2410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055" y="2762082"/>
            <a:ext cx="3067478" cy="2410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49" y="2745145"/>
            <a:ext cx="3067478" cy="24101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334" y="4258659"/>
            <a:ext cx="3067478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81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concepts: Selectors</a:t>
            </a:r>
            <a:endParaRPr lang="nl-BE" dirty="0"/>
          </a:p>
        </p:txBody>
      </p:sp>
      <p:sp>
        <p:nvSpPr>
          <p:cNvPr id="5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Defines getters on your state</a:t>
            </a:r>
          </a:p>
          <a:p>
            <a:endParaRPr lang="en-US" dirty="0"/>
          </a:p>
          <a:p>
            <a:r>
              <a:rPr lang="en-US" dirty="0"/>
              <a:t>Returns slices of store state as an observable</a:t>
            </a:r>
          </a:p>
          <a:p>
            <a:pPr lvl="1"/>
            <a:r>
              <a:rPr lang="en-US" b="1" dirty="0"/>
              <a:t>When your state changes, components update automatically.</a:t>
            </a:r>
            <a:endParaRPr lang="nl-BE" b="1" dirty="0"/>
          </a:p>
          <a:p>
            <a:pPr marL="2880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3" b="100000" l="9925" r="89992"/>
                    </a14:imgEffect>
                  </a14:imgLayer>
                </a14:imgProps>
              </a:ext>
            </a:extLst>
          </a:blip>
          <a:srcRect l="29399" r="34027"/>
          <a:stretch/>
        </p:blipFill>
        <p:spPr>
          <a:xfrm>
            <a:off x="7496175" y="4816771"/>
            <a:ext cx="1714500" cy="203959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238750" y="4591050"/>
            <a:ext cx="2381250" cy="124552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Store observables </a:t>
            </a:r>
          </a:p>
          <a:p>
            <a:pPr algn="ctr"/>
            <a:r>
              <a:rPr lang="en-US" sz="2000" b="1" dirty="0"/>
              <a:t>= </a:t>
            </a:r>
          </a:p>
          <a:p>
            <a:pPr algn="ctr"/>
            <a:r>
              <a:rPr lang="en-US" sz="2000" b="1" dirty="0"/>
              <a:t>HOT observables</a:t>
            </a:r>
            <a:endParaRPr lang="nl-BE" sz="2000" b="1" dirty="0"/>
          </a:p>
        </p:txBody>
      </p:sp>
    </p:spTree>
    <p:extLst>
      <p:ext uri="{BB962C8B-B14F-4D97-AF65-F5344CB8AC3E}">
        <p14:creationId xmlns:p14="http://schemas.microsoft.com/office/powerpoint/2010/main" val="3425162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concepts: Selectors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0FAA4B2-D3D4-4F4A-9DC6-5456F14D0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33" y="2637432"/>
            <a:ext cx="8726867" cy="158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51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concepts: Selectors</a:t>
            </a:r>
            <a:endParaRPr lang="nl-BE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3588" y="1013936"/>
            <a:ext cx="8820412" cy="55117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812" y="1157118"/>
            <a:ext cx="3067478" cy="241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812" y="2446119"/>
            <a:ext cx="3067478" cy="2410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055" y="2564706"/>
            <a:ext cx="3067478" cy="24101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334" y="4258659"/>
            <a:ext cx="3067478" cy="24101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816" y="895348"/>
            <a:ext cx="3067478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472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concepts: Actions</a:t>
            </a:r>
            <a:endParaRPr lang="nl-BE" dirty="0"/>
          </a:p>
        </p:txBody>
      </p:sp>
      <p:sp>
        <p:nvSpPr>
          <p:cNvPr id="5" name="Content Placeholder 8"/>
          <p:cNvSpPr>
            <a:spLocks noGrp="1"/>
          </p:cNvSpPr>
          <p:nvPr>
            <p:ph sz="half" idx="1"/>
          </p:nvPr>
        </p:nvSpPr>
        <p:spPr>
          <a:xfrm>
            <a:off x="644747" y="1647826"/>
            <a:ext cx="8179732" cy="374169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Define actions that you want to happen on your state</a:t>
            </a:r>
          </a:p>
          <a:p>
            <a:pPr lvl="1"/>
            <a:r>
              <a:rPr lang="en-US" dirty="0"/>
              <a:t>E.g. Load persons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Defines pure functions that handle state changes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3" b="100000" l="9925" r="89992"/>
                    </a14:imgEffect>
                  </a14:imgLayer>
                </a14:imgProps>
              </a:ext>
            </a:extLst>
          </a:blip>
          <a:srcRect l="29399" r="34027"/>
          <a:stretch/>
        </p:blipFill>
        <p:spPr>
          <a:xfrm>
            <a:off x="7496175" y="4816771"/>
            <a:ext cx="1714500" cy="203959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381500" y="4816771"/>
            <a:ext cx="3238500" cy="1019799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Make sure that you define actions. NOT events.</a:t>
            </a:r>
            <a:endParaRPr lang="nl-BE" sz="2000" b="1" dirty="0"/>
          </a:p>
        </p:txBody>
      </p:sp>
    </p:spTree>
    <p:extLst>
      <p:ext uri="{BB962C8B-B14F-4D97-AF65-F5344CB8AC3E}">
        <p14:creationId xmlns:p14="http://schemas.microsoft.com/office/powerpoint/2010/main" val="559605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concepts: Actions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B35B57E-7DB7-4770-BC5B-32FC28DFB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85" y="1914393"/>
            <a:ext cx="7841230" cy="318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795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concepts: Actions</a:t>
            </a:r>
            <a:endParaRPr lang="nl-BE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3588" y="1013936"/>
            <a:ext cx="8820412" cy="55117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812" y="1157118"/>
            <a:ext cx="3067478" cy="241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812" y="2446119"/>
            <a:ext cx="3067478" cy="24101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334" y="4191984"/>
            <a:ext cx="3067478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57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concepts: Reducer</a:t>
            </a:r>
            <a:endParaRPr lang="nl-BE" dirty="0"/>
          </a:p>
        </p:txBody>
      </p:sp>
      <p:sp>
        <p:nvSpPr>
          <p:cNvPr id="5" name="Content Placeholder 8"/>
          <p:cNvSpPr>
            <a:spLocks noGrp="1"/>
          </p:cNvSpPr>
          <p:nvPr>
            <p:ph sz="half" idx="1"/>
          </p:nvPr>
        </p:nvSpPr>
        <p:spPr>
          <a:xfrm>
            <a:off x="644746" y="1826584"/>
            <a:ext cx="8179732" cy="3562935"/>
          </a:xfrm>
        </p:spPr>
        <p:txBody>
          <a:bodyPr/>
          <a:lstStyle/>
          <a:p>
            <a:r>
              <a:rPr lang="en-US" dirty="0"/>
              <a:t>Defines pure functions that handle state changes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Always returns a new state</a:t>
            </a:r>
            <a:endParaRPr lang="nl-B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3" b="100000" l="9925" r="89992"/>
                    </a14:imgEffect>
                  </a14:imgLayer>
                </a14:imgProps>
              </a:ext>
            </a:extLst>
          </a:blip>
          <a:srcRect l="29399" r="34027"/>
          <a:stretch/>
        </p:blipFill>
        <p:spPr>
          <a:xfrm>
            <a:off x="7496175" y="4816771"/>
            <a:ext cx="1714500" cy="203959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5381626" y="4905375"/>
            <a:ext cx="2238374" cy="931195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Pure functions, </a:t>
            </a:r>
          </a:p>
          <a:p>
            <a:pPr algn="ctr"/>
            <a:r>
              <a:rPr lang="en-US" sz="2000" b="1" dirty="0"/>
              <a:t>so no side effects!</a:t>
            </a:r>
            <a:endParaRPr lang="nl-BE" sz="2000" b="1" dirty="0"/>
          </a:p>
        </p:txBody>
      </p:sp>
    </p:spTree>
    <p:extLst>
      <p:ext uri="{BB962C8B-B14F-4D97-AF65-F5344CB8AC3E}">
        <p14:creationId xmlns:p14="http://schemas.microsoft.com/office/powerpoint/2010/main" val="1234806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nl-BE" dirty="0"/>
          </a:p>
        </p:txBody>
      </p:sp>
      <p:sp>
        <p:nvSpPr>
          <p:cNvPr id="8" name="Oval 7"/>
          <p:cNvSpPr/>
          <p:nvPr/>
        </p:nvSpPr>
        <p:spPr>
          <a:xfrm>
            <a:off x="3905251" y="666750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Root Comp.</a:t>
            </a:r>
            <a:endParaRPr lang="nl-BE" dirty="0"/>
          </a:p>
        </p:txBody>
      </p:sp>
      <p:sp>
        <p:nvSpPr>
          <p:cNvPr id="9" name="Oval 8"/>
          <p:cNvSpPr/>
          <p:nvPr/>
        </p:nvSpPr>
        <p:spPr>
          <a:xfrm>
            <a:off x="1176340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Comp.3</a:t>
            </a:r>
            <a:endParaRPr lang="nl-BE" dirty="0"/>
          </a:p>
        </p:txBody>
      </p:sp>
      <p:sp>
        <p:nvSpPr>
          <p:cNvPr id="10" name="Oval 9"/>
          <p:cNvSpPr/>
          <p:nvPr/>
        </p:nvSpPr>
        <p:spPr>
          <a:xfrm>
            <a:off x="2433639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 1</a:t>
            </a:r>
            <a:endParaRPr lang="nl-BE" dirty="0"/>
          </a:p>
        </p:txBody>
      </p:sp>
      <p:sp>
        <p:nvSpPr>
          <p:cNvPr id="11" name="Oval 10"/>
          <p:cNvSpPr/>
          <p:nvPr/>
        </p:nvSpPr>
        <p:spPr>
          <a:xfrm>
            <a:off x="3690938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4</a:t>
            </a:r>
            <a:endParaRPr lang="nl-BE" dirty="0"/>
          </a:p>
        </p:txBody>
      </p:sp>
      <p:sp>
        <p:nvSpPr>
          <p:cNvPr id="12" name="Oval 11"/>
          <p:cNvSpPr/>
          <p:nvPr/>
        </p:nvSpPr>
        <p:spPr>
          <a:xfrm>
            <a:off x="5447106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2</a:t>
            </a:r>
            <a:endParaRPr lang="nl-BE" dirty="0"/>
          </a:p>
        </p:txBody>
      </p:sp>
      <p:sp>
        <p:nvSpPr>
          <p:cNvPr id="13" name="Oval 12"/>
          <p:cNvSpPr/>
          <p:nvPr/>
        </p:nvSpPr>
        <p:spPr>
          <a:xfrm>
            <a:off x="6834186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5</a:t>
            </a:r>
            <a:endParaRPr lang="nl-BE" dirty="0"/>
          </a:p>
        </p:txBody>
      </p:sp>
      <p:sp>
        <p:nvSpPr>
          <p:cNvPr id="14" name="Oval 13"/>
          <p:cNvSpPr/>
          <p:nvPr/>
        </p:nvSpPr>
        <p:spPr>
          <a:xfrm>
            <a:off x="7567179" y="500753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7</a:t>
            </a:r>
            <a:endParaRPr lang="nl-BE" dirty="0"/>
          </a:p>
        </p:txBody>
      </p:sp>
      <p:sp>
        <p:nvSpPr>
          <p:cNvPr id="15" name="Oval 14"/>
          <p:cNvSpPr/>
          <p:nvPr/>
        </p:nvSpPr>
        <p:spPr>
          <a:xfrm>
            <a:off x="5576886" y="500753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6</a:t>
            </a:r>
            <a:endParaRPr lang="nl-BE" dirty="0"/>
          </a:p>
        </p:txBody>
      </p:sp>
      <p:cxnSp>
        <p:nvCxnSpPr>
          <p:cNvPr id="21" name="Straight Arrow Connector 20"/>
          <p:cNvCxnSpPr>
            <a:stCxn id="10" idx="7"/>
            <a:endCxn id="8" idx="3"/>
          </p:cNvCxnSpPr>
          <p:nvPr/>
        </p:nvCxnSpPr>
        <p:spPr>
          <a:xfrm flipV="1">
            <a:off x="3506811" y="1577321"/>
            <a:ext cx="582567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5"/>
            <a:endCxn id="12" idx="1"/>
          </p:cNvCxnSpPr>
          <p:nvPr/>
        </p:nvCxnSpPr>
        <p:spPr>
          <a:xfrm>
            <a:off x="4978423" y="1577321"/>
            <a:ext cx="652810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9" idx="7"/>
          </p:cNvCxnSpPr>
          <p:nvPr/>
        </p:nvCxnSpPr>
        <p:spPr>
          <a:xfrm flipH="1">
            <a:off x="2249512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7" name="Straight Arrow Connector 26"/>
          <p:cNvCxnSpPr>
            <a:stCxn id="11" idx="1"/>
            <a:endCxn id="10" idx="5"/>
          </p:cNvCxnSpPr>
          <p:nvPr/>
        </p:nvCxnSpPr>
        <p:spPr>
          <a:xfrm flipH="1" flipV="1">
            <a:off x="3506811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5"/>
            <a:endCxn id="13" idx="1"/>
          </p:cNvCxnSpPr>
          <p:nvPr/>
        </p:nvCxnSpPr>
        <p:spPr>
          <a:xfrm>
            <a:off x="6520278" y="2889158"/>
            <a:ext cx="498035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5" idx="0"/>
          </p:cNvCxnSpPr>
          <p:nvPr/>
        </p:nvCxnSpPr>
        <p:spPr>
          <a:xfrm flipH="1">
            <a:off x="6205536" y="4108358"/>
            <a:ext cx="812777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4" idx="0"/>
          </p:cNvCxnSpPr>
          <p:nvPr/>
        </p:nvCxnSpPr>
        <p:spPr>
          <a:xfrm>
            <a:off x="7907358" y="4108358"/>
            <a:ext cx="288471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43111" y="1200150"/>
            <a:ext cx="1352550" cy="6222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 1</a:t>
            </a:r>
            <a:endParaRPr lang="nl-BE" dirty="0"/>
          </a:p>
        </p:txBody>
      </p:sp>
      <p:sp>
        <p:nvSpPr>
          <p:cNvPr id="22" name="Oval Callout 21"/>
          <p:cNvSpPr/>
          <p:nvPr/>
        </p:nvSpPr>
        <p:spPr>
          <a:xfrm>
            <a:off x="481439" y="2403042"/>
            <a:ext cx="1303317" cy="775354"/>
          </a:xfrm>
          <a:prstGeom prst="wedgeEllipseCallout">
            <a:avLst>
              <a:gd name="adj1" fmla="val 37633"/>
              <a:gd name="adj2" fmla="val 6495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persons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731272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concepts: Reducer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3505B55-9C7A-4502-91AE-FF7E62B57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50" y="1473081"/>
            <a:ext cx="8519668" cy="393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360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concepts: Reducer</a:t>
            </a:r>
            <a:endParaRPr lang="nl-BE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3588" y="1013936"/>
            <a:ext cx="8820412" cy="55117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812" y="1157118"/>
            <a:ext cx="3067478" cy="241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812" y="2446119"/>
            <a:ext cx="3067478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008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concepts: Effects</a:t>
            </a:r>
            <a:endParaRPr lang="nl-BE" dirty="0"/>
          </a:p>
        </p:txBody>
      </p:sp>
      <p:sp>
        <p:nvSpPr>
          <p:cNvPr id="5" name="Content Placeholder 8"/>
          <p:cNvSpPr>
            <a:spLocks noGrp="1"/>
          </p:cNvSpPr>
          <p:nvPr>
            <p:ph sz="half" idx="1"/>
          </p:nvPr>
        </p:nvSpPr>
        <p:spPr>
          <a:xfrm>
            <a:off x="644746" y="1473081"/>
            <a:ext cx="8179732" cy="356293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Isolates side effects from components</a:t>
            </a:r>
          </a:p>
          <a:p>
            <a:endParaRPr lang="en-US" dirty="0"/>
          </a:p>
          <a:p>
            <a:r>
              <a:rPr lang="en-US" dirty="0"/>
              <a:t>Listens to all triggered actions</a:t>
            </a:r>
          </a:p>
          <a:p>
            <a:pPr lvl="1"/>
            <a:r>
              <a:rPr lang="en-US" dirty="0"/>
              <a:t>A little like an event bus</a:t>
            </a:r>
          </a:p>
          <a:p>
            <a:endParaRPr lang="en-US" dirty="0"/>
          </a:p>
          <a:p>
            <a:r>
              <a:rPr lang="en-US" dirty="0"/>
              <a:t>Perform synchronous or asynchronous tasks based on actions</a:t>
            </a:r>
          </a:p>
          <a:p>
            <a:endParaRPr lang="en-US" dirty="0"/>
          </a:p>
          <a:p>
            <a:r>
              <a:rPr lang="en-US" dirty="0"/>
              <a:t>Always returns a new action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795922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concepts: Effects</a:t>
            </a:r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1FB3D96-54DA-4E6C-A047-743B5E000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9" y="918806"/>
            <a:ext cx="8348489" cy="59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031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concepts: Effects</a:t>
            </a:r>
            <a:endParaRPr lang="nl-BE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3588" y="1013936"/>
            <a:ext cx="8820412" cy="55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692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CODING TIME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970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nl-BE" dirty="0"/>
          </a:p>
        </p:txBody>
      </p:sp>
      <p:sp>
        <p:nvSpPr>
          <p:cNvPr id="8" name="Oval 7"/>
          <p:cNvSpPr/>
          <p:nvPr/>
        </p:nvSpPr>
        <p:spPr>
          <a:xfrm>
            <a:off x="3905251" y="666750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Root Comp.</a:t>
            </a:r>
            <a:endParaRPr lang="nl-BE" dirty="0"/>
          </a:p>
        </p:txBody>
      </p:sp>
      <p:sp>
        <p:nvSpPr>
          <p:cNvPr id="9" name="Oval 8"/>
          <p:cNvSpPr/>
          <p:nvPr/>
        </p:nvSpPr>
        <p:spPr>
          <a:xfrm>
            <a:off x="1176340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Comp.3</a:t>
            </a:r>
            <a:endParaRPr lang="nl-BE" dirty="0"/>
          </a:p>
        </p:txBody>
      </p:sp>
      <p:sp>
        <p:nvSpPr>
          <p:cNvPr id="10" name="Oval 9"/>
          <p:cNvSpPr/>
          <p:nvPr/>
        </p:nvSpPr>
        <p:spPr>
          <a:xfrm>
            <a:off x="2433639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 1</a:t>
            </a:r>
            <a:endParaRPr lang="nl-BE" dirty="0"/>
          </a:p>
        </p:txBody>
      </p:sp>
      <p:sp>
        <p:nvSpPr>
          <p:cNvPr id="11" name="Oval 10"/>
          <p:cNvSpPr/>
          <p:nvPr/>
        </p:nvSpPr>
        <p:spPr>
          <a:xfrm>
            <a:off x="3690938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4</a:t>
            </a:r>
            <a:endParaRPr lang="nl-BE" dirty="0"/>
          </a:p>
        </p:txBody>
      </p:sp>
      <p:sp>
        <p:nvSpPr>
          <p:cNvPr id="12" name="Oval 11"/>
          <p:cNvSpPr/>
          <p:nvPr/>
        </p:nvSpPr>
        <p:spPr>
          <a:xfrm>
            <a:off x="5447106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2</a:t>
            </a:r>
            <a:endParaRPr lang="nl-BE" dirty="0"/>
          </a:p>
        </p:txBody>
      </p:sp>
      <p:sp>
        <p:nvSpPr>
          <p:cNvPr id="13" name="Oval 12"/>
          <p:cNvSpPr/>
          <p:nvPr/>
        </p:nvSpPr>
        <p:spPr>
          <a:xfrm>
            <a:off x="6834186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5</a:t>
            </a:r>
            <a:endParaRPr lang="nl-BE" dirty="0"/>
          </a:p>
        </p:txBody>
      </p:sp>
      <p:sp>
        <p:nvSpPr>
          <p:cNvPr id="14" name="Oval 13"/>
          <p:cNvSpPr/>
          <p:nvPr/>
        </p:nvSpPr>
        <p:spPr>
          <a:xfrm>
            <a:off x="7567179" y="500753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7</a:t>
            </a:r>
            <a:endParaRPr lang="nl-BE" dirty="0"/>
          </a:p>
        </p:txBody>
      </p:sp>
      <p:sp>
        <p:nvSpPr>
          <p:cNvPr id="15" name="Oval 14"/>
          <p:cNvSpPr/>
          <p:nvPr/>
        </p:nvSpPr>
        <p:spPr>
          <a:xfrm>
            <a:off x="5576886" y="500753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6</a:t>
            </a:r>
            <a:endParaRPr lang="nl-BE" dirty="0"/>
          </a:p>
        </p:txBody>
      </p:sp>
      <p:cxnSp>
        <p:nvCxnSpPr>
          <p:cNvPr id="21" name="Straight Arrow Connector 20"/>
          <p:cNvCxnSpPr>
            <a:stCxn id="10" idx="7"/>
            <a:endCxn id="8" idx="3"/>
          </p:cNvCxnSpPr>
          <p:nvPr/>
        </p:nvCxnSpPr>
        <p:spPr>
          <a:xfrm flipV="1">
            <a:off x="3506811" y="1577321"/>
            <a:ext cx="582567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5"/>
            <a:endCxn id="12" idx="1"/>
          </p:cNvCxnSpPr>
          <p:nvPr/>
        </p:nvCxnSpPr>
        <p:spPr>
          <a:xfrm>
            <a:off x="4978423" y="1577321"/>
            <a:ext cx="652810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9" idx="7"/>
          </p:cNvCxnSpPr>
          <p:nvPr/>
        </p:nvCxnSpPr>
        <p:spPr>
          <a:xfrm flipH="1">
            <a:off x="2249512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7" name="Straight Arrow Connector 26"/>
          <p:cNvCxnSpPr>
            <a:stCxn id="11" idx="1"/>
            <a:endCxn id="10" idx="5"/>
          </p:cNvCxnSpPr>
          <p:nvPr/>
        </p:nvCxnSpPr>
        <p:spPr>
          <a:xfrm flipH="1" flipV="1">
            <a:off x="3506811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5"/>
            <a:endCxn id="13" idx="1"/>
          </p:cNvCxnSpPr>
          <p:nvPr/>
        </p:nvCxnSpPr>
        <p:spPr>
          <a:xfrm>
            <a:off x="6520278" y="2889158"/>
            <a:ext cx="498035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5" idx="0"/>
          </p:cNvCxnSpPr>
          <p:nvPr/>
        </p:nvCxnSpPr>
        <p:spPr>
          <a:xfrm flipH="1">
            <a:off x="6205536" y="4108358"/>
            <a:ext cx="812777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4" idx="0"/>
          </p:cNvCxnSpPr>
          <p:nvPr/>
        </p:nvCxnSpPr>
        <p:spPr>
          <a:xfrm>
            <a:off x="7907358" y="4108358"/>
            <a:ext cx="288471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43111" y="1200150"/>
            <a:ext cx="1352550" cy="62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1</a:t>
            </a:r>
            <a:endParaRPr lang="nl-BE" dirty="0"/>
          </a:p>
        </p:txBody>
      </p:sp>
      <p:cxnSp>
        <p:nvCxnSpPr>
          <p:cNvPr id="4" name="Straight Arrow Connector 3"/>
          <p:cNvCxnSpPr>
            <a:stCxn id="43" idx="2"/>
            <a:endCxn id="9" idx="0"/>
          </p:cNvCxnSpPr>
          <p:nvPr/>
        </p:nvCxnSpPr>
        <p:spPr>
          <a:xfrm>
            <a:off x="1319386" y="1822358"/>
            <a:ext cx="485604" cy="1375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87158" y="2931087"/>
            <a:ext cx="1306122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09503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nl-BE" dirty="0"/>
          </a:p>
        </p:txBody>
      </p:sp>
      <p:sp>
        <p:nvSpPr>
          <p:cNvPr id="8" name="Oval 7"/>
          <p:cNvSpPr/>
          <p:nvPr/>
        </p:nvSpPr>
        <p:spPr>
          <a:xfrm>
            <a:off x="3905251" y="666750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Root Comp.</a:t>
            </a:r>
            <a:endParaRPr lang="nl-BE" dirty="0"/>
          </a:p>
        </p:txBody>
      </p:sp>
      <p:sp>
        <p:nvSpPr>
          <p:cNvPr id="9" name="Oval 8"/>
          <p:cNvSpPr/>
          <p:nvPr/>
        </p:nvSpPr>
        <p:spPr>
          <a:xfrm>
            <a:off x="1176340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Comp.3</a:t>
            </a:r>
            <a:endParaRPr lang="nl-BE" dirty="0"/>
          </a:p>
        </p:txBody>
      </p:sp>
      <p:sp>
        <p:nvSpPr>
          <p:cNvPr id="10" name="Oval 9"/>
          <p:cNvSpPr/>
          <p:nvPr/>
        </p:nvSpPr>
        <p:spPr>
          <a:xfrm>
            <a:off x="2433639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 1</a:t>
            </a:r>
            <a:endParaRPr lang="nl-BE" dirty="0"/>
          </a:p>
        </p:txBody>
      </p:sp>
      <p:sp>
        <p:nvSpPr>
          <p:cNvPr id="11" name="Oval 10"/>
          <p:cNvSpPr/>
          <p:nvPr/>
        </p:nvSpPr>
        <p:spPr>
          <a:xfrm>
            <a:off x="3690938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4</a:t>
            </a:r>
            <a:endParaRPr lang="nl-BE" dirty="0"/>
          </a:p>
        </p:txBody>
      </p:sp>
      <p:sp>
        <p:nvSpPr>
          <p:cNvPr id="12" name="Oval 11"/>
          <p:cNvSpPr/>
          <p:nvPr/>
        </p:nvSpPr>
        <p:spPr>
          <a:xfrm>
            <a:off x="5447106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2</a:t>
            </a:r>
            <a:endParaRPr lang="nl-BE" dirty="0"/>
          </a:p>
        </p:txBody>
      </p:sp>
      <p:sp>
        <p:nvSpPr>
          <p:cNvPr id="13" name="Oval 12"/>
          <p:cNvSpPr/>
          <p:nvPr/>
        </p:nvSpPr>
        <p:spPr>
          <a:xfrm>
            <a:off x="6834186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5</a:t>
            </a:r>
            <a:endParaRPr lang="nl-BE" dirty="0"/>
          </a:p>
        </p:txBody>
      </p:sp>
      <p:sp>
        <p:nvSpPr>
          <p:cNvPr id="14" name="Oval 13"/>
          <p:cNvSpPr/>
          <p:nvPr/>
        </p:nvSpPr>
        <p:spPr>
          <a:xfrm>
            <a:off x="7567179" y="500753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7</a:t>
            </a:r>
            <a:endParaRPr lang="nl-BE" dirty="0"/>
          </a:p>
        </p:txBody>
      </p:sp>
      <p:sp>
        <p:nvSpPr>
          <p:cNvPr id="15" name="Oval 14"/>
          <p:cNvSpPr/>
          <p:nvPr/>
        </p:nvSpPr>
        <p:spPr>
          <a:xfrm>
            <a:off x="5576886" y="500753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6</a:t>
            </a:r>
            <a:endParaRPr lang="nl-BE" dirty="0"/>
          </a:p>
        </p:txBody>
      </p:sp>
      <p:cxnSp>
        <p:nvCxnSpPr>
          <p:cNvPr id="21" name="Straight Arrow Connector 20"/>
          <p:cNvCxnSpPr>
            <a:stCxn id="10" idx="7"/>
            <a:endCxn id="8" idx="3"/>
          </p:cNvCxnSpPr>
          <p:nvPr/>
        </p:nvCxnSpPr>
        <p:spPr>
          <a:xfrm flipV="1">
            <a:off x="3506811" y="1577321"/>
            <a:ext cx="582567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5"/>
            <a:endCxn id="12" idx="1"/>
          </p:cNvCxnSpPr>
          <p:nvPr/>
        </p:nvCxnSpPr>
        <p:spPr>
          <a:xfrm>
            <a:off x="4978423" y="1577321"/>
            <a:ext cx="652810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9" idx="7"/>
          </p:cNvCxnSpPr>
          <p:nvPr/>
        </p:nvCxnSpPr>
        <p:spPr>
          <a:xfrm flipH="1">
            <a:off x="2249512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7" name="Straight Arrow Connector 26"/>
          <p:cNvCxnSpPr>
            <a:stCxn id="11" idx="1"/>
            <a:endCxn id="10" idx="5"/>
          </p:cNvCxnSpPr>
          <p:nvPr/>
        </p:nvCxnSpPr>
        <p:spPr>
          <a:xfrm flipH="1" flipV="1">
            <a:off x="3506811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5"/>
            <a:endCxn id="13" idx="1"/>
          </p:cNvCxnSpPr>
          <p:nvPr/>
        </p:nvCxnSpPr>
        <p:spPr>
          <a:xfrm>
            <a:off x="6520278" y="2889158"/>
            <a:ext cx="498035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5" idx="0"/>
          </p:cNvCxnSpPr>
          <p:nvPr/>
        </p:nvCxnSpPr>
        <p:spPr>
          <a:xfrm flipH="1">
            <a:off x="6205536" y="4108358"/>
            <a:ext cx="812777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4" idx="0"/>
          </p:cNvCxnSpPr>
          <p:nvPr/>
        </p:nvCxnSpPr>
        <p:spPr>
          <a:xfrm>
            <a:off x="7907358" y="4108358"/>
            <a:ext cx="288471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43111" y="1200150"/>
            <a:ext cx="1352550" cy="62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1</a:t>
            </a:r>
            <a:endParaRPr lang="nl-BE" dirty="0"/>
          </a:p>
        </p:txBody>
      </p:sp>
      <p:cxnSp>
        <p:nvCxnSpPr>
          <p:cNvPr id="4" name="Straight Arrow Connector 3"/>
          <p:cNvCxnSpPr>
            <a:stCxn id="43" idx="2"/>
            <a:endCxn id="9" idx="0"/>
          </p:cNvCxnSpPr>
          <p:nvPr/>
        </p:nvCxnSpPr>
        <p:spPr>
          <a:xfrm>
            <a:off x="1319386" y="1822358"/>
            <a:ext cx="485604" cy="1375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87158" y="2931087"/>
            <a:ext cx="1306122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Persons</a:t>
            </a:r>
            <a:endParaRPr lang="nl-BE" dirty="0"/>
          </a:p>
        </p:txBody>
      </p:sp>
      <p:sp>
        <p:nvSpPr>
          <p:cNvPr id="22" name="Oval Callout 21"/>
          <p:cNvSpPr/>
          <p:nvPr/>
        </p:nvSpPr>
        <p:spPr>
          <a:xfrm>
            <a:off x="7907358" y="4108358"/>
            <a:ext cx="1303317" cy="775354"/>
          </a:xfrm>
          <a:prstGeom prst="wedgeEllipse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persons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83234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nl-BE" dirty="0"/>
          </a:p>
        </p:txBody>
      </p:sp>
      <p:sp>
        <p:nvSpPr>
          <p:cNvPr id="8" name="Oval 7"/>
          <p:cNvSpPr/>
          <p:nvPr/>
        </p:nvSpPr>
        <p:spPr>
          <a:xfrm>
            <a:off x="3905251" y="666750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Root Comp.</a:t>
            </a:r>
            <a:endParaRPr lang="nl-BE" dirty="0"/>
          </a:p>
        </p:txBody>
      </p:sp>
      <p:sp>
        <p:nvSpPr>
          <p:cNvPr id="9" name="Oval 8"/>
          <p:cNvSpPr/>
          <p:nvPr/>
        </p:nvSpPr>
        <p:spPr>
          <a:xfrm>
            <a:off x="1176340" y="31977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Comp.3</a:t>
            </a:r>
            <a:endParaRPr lang="nl-BE" dirty="0"/>
          </a:p>
        </p:txBody>
      </p:sp>
      <p:sp>
        <p:nvSpPr>
          <p:cNvPr id="10" name="Oval 9"/>
          <p:cNvSpPr/>
          <p:nvPr/>
        </p:nvSpPr>
        <p:spPr>
          <a:xfrm>
            <a:off x="2433639" y="197858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 1</a:t>
            </a:r>
            <a:endParaRPr lang="nl-BE" dirty="0"/>
          </a:p>
        </p:txBody>
      </p:sp>
      <p:sp>
        <p:nvSpPr>
          <p:cNvPr id="11" name="Oval 10"/>
          <p:cNvSpPr/>
          <p:nvPr/>
        </p:nvSpPr>
        <p:spPr>
          <a:xfrm>
            <a:off x="3690938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4</a:t>
            </a:r>
            <a:endParaRPr lang="nl-BE" dirty="0"/>
          </a:p>
        </p:txBody>
      </p:sp>
      <p:sp>
        <p:nvSpPr>
          <p:cNvPr id="12" name="Oval 11"/>
          <p:cNvSpPr/>
          <p:nvPr/>
        </p:nvSpPr>
        <p:spPr>
          <a:xfrm>
            <a:off x="5447106" y="19785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2</a:t>
            </a:r>
            <a:endParaRPr lang="nl-BE" dirty="0"/>
          </a:p>
        </p:txBody>
      </p:sp>
      <p:sp>
        <p:nvSpPr>
          <p:cNvPr id="13" name="Oval 12"/>
          <p:cNvSpPr/>
          <p:nvPr/>
        </p:nvSpPr>
        <p:spPr>
          <a:xfrm>
            <a:off x="6834186" y="319778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5</a:t>
            </a:r>
            <a:endParaRPr lang="nl-BE" dirty="0"/>
          </a:p>
        </p:txBody>
      </p:sp>
      <p:sp>
        <p:nvSpPr>
          <p:cNvPr id="14" name="Oval 13"/>
          <p:cNvSpPr/>
          <p:nvPr/>
        </p:nvSpPr>
        <p:spPr>
          <a:xfrm>
            <a:off x="7567179" y="5007537"/>
            <a:ext cx="125729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7</a:t>
            </a:r>
            <a:endParaRPr lang="nl-BE" dirty="0"/>
          </a:p>
        </p:txBody>
      </p:sp>
      <p:sp>
        <p:nvSpPr>
          <p:cNvPr id="15" name="Oval 14"/>
          <p:cNvSpPr/>
          <p:nvPr/>
        </p:nvSpPr>
        <p:spPr>
          <a:xfrm>
            <a:off x="5576886" y="5007537"/>
            <a:ext cx="1257299" cy="1066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Comp.</a:t>
            </a:r>
          </a:p>
          <a:p>
            <a:pPr algn="ctr"/>
            <a:r>
              <a:rPr lang="en-US" dirty="0"/>
              <a:t>6</a:t>
            </a:r>
            <a:endParaRPr lang="nl-BE" dirty="0"/>
          </a:p>
        </p:txBody>
      </p:sp>
      <p:cxnSp>
        <p:nvCxnSpPr>
          <p:cNvPr id="21" name="Straight Arrow Connector 20"/>
          <p:cNvCxnSpPr>
            <a:stCxn id="10" idx="7"/>
            <a:endCxn id="8" idx="3"/>
          </p:cNvCxnSpPr>
          <p:nvPr/>
        </p:nvCxnSpPr>
        <p:spPr>
          <a:xfrm flipV="1">
            <a:off x="3506811" y="1577321"/>
            <a:ext cx="582567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5"/>
            <a:endCxn id="12" idx="1"/>
          </p:cNvCxnSpPr>
          <p:nvPr/>
        </p:nvCxnSpPr>
        <p:spPr>
          <a:xfrm>
            <a:off x="4978423" y="1577321"/>
            <a:ext cx="652810" cy="55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9" idx="7"/>
          </p:cNvCxnSpPr>
          <p:nvPr/>
        </p:nvCxnSpPr>
        <p:spPr>
          <a:xfrm flipH="1">
            <a:off x="2249512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1"/>
            <a:endCxn id="10" idx="5"/>
          </p:cNvCxnSpPr>
          <p:nvPr/>
        </p:nvCxnSpPr>
        <p:spPr>
          <a:xfrm flipH="1" flipV="1">
            <a:off x="3506811" y="2889158"/>
            <a:ext cx="368254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5"/>
            <a:endCxn id="13" idx="1"/>
          </p:cNvCxnSpPr>
          <p:nvPr/>
        </p:nvCxnSpPr>
        <p:spPr>
          <a:xfrm>
            <a:off x="6520278" y="2889158"/>
            <a:ext cx="498035" cy="464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5" idx="0"/>
          </p:cNvCxnSpPr>
          <p:nvPr/>
        </p:nvCxnSpPr>
        <p:spPr>
          <a:xfrm flipH="1">
            <a:off x="6205536" y="4108358"/>
            <a:ext cx="812777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4" idx="0"/>
          </p:cNvCxnSpPr>
          <p:nvPr/>
        </p:nvCxnSpPr>
        <p:spPr>
          <a:xfrm>
            <a:off x="7907358" y="4108358"/>
            <a:ext cx="288471" cy="899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43111" y="1200150"/>
            <a:ext cx="1352550" cy="62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1</a:t>
            </a:r>
            <a:endParaRPr lang="nl-BE" dirty="0"/>
          </a:p>
        </p:txBody>
      </p:sp>
      <p:cxnSp>
        <p:nvCxnSpPr>
          <p:cNvPr id="4" name="Straight Arrow Connector 3"/>
          <p:cNvCxnSpPr>
            <a:stCxn id="43" idx="2"/>
            <a:endCxn id="9" idx="0"/>
          </p:cNvCxnSpPr>
          <p:nvPr/>
        </p:nvCxnSpPr>
        <p:spPr>
          <a:xfrm>
            <a:off x="1319386" y="1822358"/>
            <a:ext cx="485604" cy="1375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87158" y="2931087"/>
            <a:ext cx="1306122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Persons</a:t>
            </a:r>
            <a:endParaRPr lang="nl-BE" dirty="0"/>
          </a:p>
        </p:txBody>
      </p:sp>
      <p:sp>
        <p:nvSpPr>
          <p:cNvPr id="7" name="Oval Callout 6"/>
          <p:cNvSpPr/>
          <p:nvPr/>
        </p:nvSpPr>
        <p:spPr>
          <a:xfrm>
            <a:off x="7907358" y="4108358"/>
            <a:ext cx="1303317" cy="775354"/>
          </a:xfrm>
          <a:prstGeom prst="wedgeEllipse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persons</a:t>
            </a:r>
            <a:endParaRPr lang="nl-BE" dirty="0"/>
          </a:p>
        </p:txBody>
      </p:sp>
      <p:sp>
        <p:nvSpPr>
          <p:cNvPr id="22" name="Oval 21"/>
          <p:cNvSpPr/>
          <p:nvPr/>
        </p:nvSpPr>
        <p:spPr>
          <a:xfrm>
            <a:off x="2180661" y="1645699"/>
            <a:ext cx="651418" cy="533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P’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6785936"/>
      </p:ext>
    </p:extLst>
  </p:cSld>
  <p:clrMapOvr>
    <a:masterClrMapping/>
  </p:clrMapOvr>
</p:sld>
</file>

<file path=ppt/theme/theme1.xml><?xml version="1.0" encoding="utf-8"?>
<a:theme xmlns:a="http://schemas.openxmlformats.org/drawingml/2006/main" name="LV_Presentatie_Flanders_Art">
  <a:themeElements>
    <a:clrScheme name="Landbouw en Visserij">
      <a:dk1>
        <a:sysClr val="windowText" lastClr="000000"/>
      </a:dk1>
      <a:lt1>
        <a:sysClr val="window" lastClr="FFFFFF"/>
      </a:lt1>
      <a:dk2>
        <a:srgbClr val="EEEEE7"/>
      </a:dk2>
      <a:lt2>
        <a:srgbClr val="A3CC00"/>
      </a:lt2>
      <a:accent1>
        <a:srgbClr val="8BAE00"/>
      </a:accent1>
      <a:accent2>
        <a:srgbClr val="6F8B00"/>
      </a:accent2>
      <a:accent3>
        <a:srgbClr val="7D3C16"/>
      </a:accent3>
      <a:accent4>
        <a:srgbClr val="A24A19"/>
      </a:accent4>
      <a:accent5>
        <a:srgbClr val="C6591C"/>
      </a:accent5>
      <a:accent6>
        <a:srgbClr val="123648"/>
      </a:accent6>
      <a:hlink>
        <a:srgbClr val="2377A4"/>
      </a:hlink>
      <a:folHlink>
        <a:srgbClr val="2BA2E4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V_Presentatie.pptx" id="{DBD0A27B-7943-484F-83A9-B606CD657F6E}" vid="{90467198-A2E9-484D-A22D-2240D9BF4770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1D6C283E134990CD049C7E98D3E4" ma:contentTypeVersion="3" ma:contentTypeDescription="Een nieuw document maken." ma:contentTypeScope="" ma:versionID="922223d9bc1a751860cf2ff916f47278">
  <xsd:schema xmlns:xsd="http://www.w3.org/2001/XMLSchema" xmlns:xs="http://www.w3.org/2001/XMLSchema" xmlns:p="http://schemas.microsoft.com/office/2006/metadata/properties" xmlns:ns2="e6f93748-2e9f-42ff-9a3b-2db68e429cfa" xmlns:ns3="65a05a54-6f79-41f1-b106-30ca63d31d80" targetNamespace="http://schemas.microsoft.com/office/2006/metadata/properties" ma:root="true" ma:fieldsID="d331f7b8fe4281efc2a162120b9d7831" ns2:_="" ns3:_="">
    <xsd:import namespace="e6f93748-2e9f-42ff-9a3b-2db68e429cfa"/>
    <xsd:import namespace="65a05a54-6f79-41f1-b106-30ca63d31d8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Intern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f93748-2e9f-42ff-9a3b-2db68e429cfa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aarde van de document-id" ma:description="De waarde van de document-id die aan dit item is toegewezen." ma:internalName="_dlc_DocId" ma:readOnly="true">
      <xsd:simpleType>
        <xsd:restriction base="dms:Text"/>
      </xsd:simpleType>
    </xsd:element>
    <xsd:element name="_dlc_DocIdUrl" ma:index="9" nillable="true" ma:displayName="Document-id" ma:description="Permanente koppeling naar dit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a05a54-6f79-41f1-b106-30ca63d31d80" elementFormDefault="qualified">
    <xsd:import namespace="http://schemas.microsoft.com/office/2006/documentManagement/types"/>
    <xsd:import namespace="http://schemas.microsoft.com/office/infopath/2007/PartnerControls"/>
    <xsd:element name="Intern" ma:index="11" ma:displayName="Intern/Extern gebruik" ma:default="Intern/Extern" ma:description="Gebruik intern of extern" ma:format="Dropdown" ma:internalName="Intern">
      <xsd:simpleType>
        <xsd:restriction base="dms:Choice">
          <xsd:enumeration value="Intern"/>
          <xsd:enumeration value="Extern"/>
          <xsd:enumeration value="Intern/Extern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6f93748-2e9f-42ff-9a3b-2db68e429cfa">CSES6ZK4QH4Q-434-53</_dlc_DocId>
    <_dlc_DocIdUrl xmlns="e6f93748-2e9f-42ff-9a3b-2db68e429cfa">
      <Url>https://lvportaal/centrale/gebruikerscommissielvportaal/_layouts/15/DocIdRedir.aspx?ID=CSES6ZK4QH4Q-434-53</Url>
      <Description>CSES6ZK4QH4Q-434-53</Description>
    </_dlc_DocIdUrl>
    <Intern xmlns="65a05a54-6f79-41f1-b106-30ca63d31d80">Intern/Extern</Intern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9DA6CC-63C1-4529-BAB5-DA0AEFAD06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f93748-2e9f-42ff-9a3b-2db68e429cfa"/>
    <ds:schemaRef ds:uri="65a05a54-6f79-41f1-b106-30ca63d31d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1D8036C-6CAF-4CF5-B256-DA39E764AC18}">
  <ds:schemaRefs>
    <ds:schemaRef ds:uri="http://schemas.microsoft.com/office/2006/metadata/properties"/>
    <ds:schemaRef ds:uri="65a05a54-6f79-41f1-b106-30ca63d31d80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documentManagement/types"/>
    <ds:schemaRef ds:uri="e6f93748-2e9f-42ff-9a3b-2db68e429cfa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18D58C6-8629-49AC-A04F-153B4FFBEAB7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0E362863-C43C-4C55-83F9-6AA4ABF4D8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LV_Presentatie</Template>
  <TotalTime>3259</TotalTime>
  <Words>1840</Words>
  <Application>Microsoft Office PowerPoint</Application>
  <PresentationFormat>Diavoorstelling (4:3)</PresentationFormat>
  <Paragraphs>629</Paragraphs>
  <Slides>65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65</vt:i4>
      </vt:variant>
    </vt:vector>
  </HeadingPairs>
  <TitlesOfParts>
    <vt:vector size="71" baseType="lpstr">
      <vt:lpstr>FlandersArtSans-Medium</vt:lpstr>
      <vt:lpstr>FlandersArtSans-Regular</vt:lpstr>
      <vt:lpstr>Calibri</vt:lpstr>
      <vt:lpstr>Arial</vt:lpstr>
      <vt:lpstr>FlandersArtSans-Bold</vt:lpstr>
      <vt:lpstr>LV_Presentatie_Flanders_Art</vt:lpstr>
      <vt:lpstr>NgRx for dummies</vt:lpstr>
      <vt:lpstr>Who am I?</vt:lpstr>
      <vt:lpstr>Who am I?</vt:lpstr>
      <vt:lpstr>Problem</vt:lpstr>
      <vt:lpstr>Problem</vt:lpstr>
      <vt:lpstr>Problem</vt:lpstr>
      <vt:lpstr>Problem</vt:lpstr>
      <vt:lpstr>Problem</vt:lpstr>
      <vt:lpstr>Problem</vt:lpstr>
      <vt:lpstr>Problem</vt:lpstr>
      <vt:lpstr>Problem</vt:lpstr>
      <vt:lpstr>Problem</vt:lpstr>
      <vt:lpstr>Problem</vt:lpstr>
      <vt:lpstr>Problem</vt:lpstr>
      <vt:lpstr>Problem</vt:lpstr>
      <vt:lpstr>Problem</vt:lpstr>
      <vt:lpstr>Problem</vt:lpstr>
      <vt:lpstr>Problem</vt:lpstr>
      <vt:lpstr>Problem</vt:lpstr>
      <vt:lpstr>PowerPoint-presentatie</vt:lpstr>
      <vt:lpstr>Solution</vt:lpstr>
      <vt:lpstr>Solution</vt:lpstr>
      <vt:lpstr>Solution: NgRx</vt:lpstr>
      <vt:lpstr>Solution: NgRx</vt:lpstr>
      <vt:lpstr>PowerPoint-presentatie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PowerPoint-presentatie</vt:lpstr>
      <vt:lpstr>Building blocks</vt:lpstr>
      <vt:lpstr>Building blocks</vt:lpstr>
      <vt:lpstr>Building blocks: Angular</vt:lpstr>
      <vt:lpstr>Building blocks: RxJs</vt:lpstr>
      <vt:lpstr>Building blocks: RxJs</vt:lpstr>
      <vt:lpstr>Building blocks: RxJs</vt:lpstr>
      <vt:lpstr>Building blocks: RxJs</vt:lpstr>
      <vt:lpstr>Building blocks: Redux</vt:lpstr>
      <vt:lpstr>REDUX: State is immutable</vt:lpstr>
      <vt:lpstr>REDUX: Pure functions?</vt:lpstr>
      <vt:lpstr>Setup NgRx</vt:lpstr>
      <vt:lpstr>Setup NgRx</vt:lpstr>
      <vt:lpstr>Setup NgRx: App module</vt:lpstr>
      <vt:lpstr>Setup NgRx: Feature module</vt:lpstr>
      <vt:lpstr>Core concepts</vt:lpstr>
      <vt:lpstr>Core concepts</vt:lpstr>
      <vt:lpstr>Core concepts: State </vt:lpstr>
      <vt:lpstr>Core concepts: State</vt:lpstr>
      <vt:lpstr>Core concepts: Store</vt:lpstr>
      <vt:lpstr>Core concepts: Selectors</vt:lpstr>
      <vt:lpstr>Core concepts: Selectors</vt:lpstr>
      <vt:lpstr>Core concepts: Selectors</vt:lpstr>
      <vt:lpstr>Core concepts: Actions</vt:lpstr>
      <vt:lpstr>Core concepts: Actions</vt:lpstr>
      <vt:lpstr>Core concepts: Actions</vt:lpstr>
      <vt:lpstr>Core concepts: Reducer</vt:lpstr>
      <vt:lpstr>Core concepts: Reducer</vt:lpstr>
      <vt:lpstr>Core concepts: Reducer</vt:lpstr>
      <vt:lpstr>Core concepts: Effects</vt:lpstr>
      <vt:lpstr>Core concepts: Effects</vt:lpstr>
      <vt:lpstr>Core concepts: Effects</vt:lpstr>
      <vt:lpstr>CODING TIME</vt:lpstr>
    </vt:vector>
  </TitlesOfParts>
  <Company>Departement Landbouw en Visserij (Dept. LV)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NgRx for dummies</dc:title>
  <dc:creator>Wouter Van Gorp</dc:creator>
  <cp:lastModifiedBy>Van Gorp, Wouter</cp:lastModifiedBy>
  <cp:revision>92</cp:revision>
  <dcterms:created xsi:type="dcterms:W3CDTF">2021-06-28T06:52:31Z</dcterms:created>
  <dcterms:modified xsi:type="dcterms:W3CDTF">2021-07-06T15:32:46Z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0x01010006671D6C283E134990CD049C7E98D3E4</vt:lpwstr>
  </property>
  <property fmtid="{D5CDD505-2E9C-101B-9397-08002B2CF9AE}" pid="3" name="_dlc_DocIdItemGuid">
    <vt:lpwstr>1056d262-1da7-4366-b3fd-690759972e18</vt:lpwstr>
  </property>
</Properties>
</file>